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2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7" r:id="rId3"/>
    <p:sldId id="341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8E13"/>
    <a:srgbClr val="233666"/>
    <a:srgbClr val="1A284B"/>
    <a:srgbClr val="AEB611"/>
    <a:srgbClr val="8E930D"/>
    <a:srgbClr val="090B13"/>
    <a:srgbClr val="EAAB12"/>
    <a:srgbClr val="202022"/>
    <a:srgbClr val="F17B57"/>
    <a:srgbClr val="D56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55" autoAdjust="0"/>
    <p:restoredTop sz="88878" autoAdjust="0"/>
  </p:normalViewPr>
  <p:slideViewPr>
    <p:cSldViewPr snapToGrid="0" snapToObjects="1">
      <p:cViewPr>
        <p:scale>
          <a:sx n="156" d="100"/>
          <a:sy n="156" d="100"/>
        </p:scale>
        <p:origin x="-98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1" d="100"/>
          <a:sy n="141" d="100"/>
        </p:scale>
        <p:origin x="-370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DB95-86F5-AE41-9CD1-B5491085E355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0E4F6-983A-954E-961A-5BE0CD8CC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8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2D68-B1AB-0E48-BD46-F975373AA0BA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027A-D9F1-8949-A36F-FC98E368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0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relata que cierto día paseaba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Ángel, el célebre artista del Renacimiento, por una calle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Florencia. De repente, algo le llamó la atención. Era una piedra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inutilizada. Se trataba de un finísimo trozo de mármol de Carrara,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algún artista mediocre había comenzado a tallar para sacar una figura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humana, con tan poca habilidad que el mármol fue arrojado por inútil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rincón de la calle.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 advirtió enseguida una hermosa posibilidad. Y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inmediato dispuso que condujeran a su estudio aquel mármol a medio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cincelar, arruinado y desechado.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visitamos hoy a Florencia, tendremos ocasión de admirar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perfecta simetría y belleza de la forma humana de una de las obras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 más nobles del mundo: el David, mundialmente célebre. Cuando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monumento se exhibió por primera vez, causó verdadera sensación.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ser humano es en un sentido una piedra inutilizada,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desechada, arruinada por el pecado. Pero cuando Cristo, el gran Artista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“No sólo de pan vivirá el hombre,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sino de toda palabra que sale de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 de Dios” </a:t>
            </a:r>
            <a:r>
              <a:rPr lang="es-ES_tradnl" sz="12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(Mateo 4:4).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divino nos observa, nos ve como podríamos llegar a ser transformados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su gracia y poder, labrados por el cincel de su Evangelio, y 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dispone a modelarnos de nuevo si tan sólo se lo permitimos…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 sus frutos los conoceréis”, es la regla universal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 la Palabra de Dios para determinar la naturaleza de una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 cualquiera. Se manifiesta, pues, el verdadero cristianismo, 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conoce la existencia del verdadero espíritu de Cristo, por los frutos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produce.</a:t>
            </a: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relata que cierto día paseaba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Ángel, el célebre artista del Renacimiento, por una calle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Florencia. De repente, algo le llamó la atención. Era una piedra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inutilizada. Se trataba de un finísimo trozo de mármol de Carrara,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algún artista mediocre había comenzado a tallar para sacar una figura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humana, con tan poca habilidad que el mármol fue arrojado por inútil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rincón de la calle.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 advirtió enseguida una hermosa posibilidad.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 inmediato dispuso que condujeran a su estudio aquel mármol a medio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cincelar, arruinado y desechado.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visitamos hoy a Florencia, tendremos ocasión de admirar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perfecta simetría y belleza de la forma humana de una de las obras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 más nobles del mundo: el David, mundialmente célebre. Cuando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monumento se exhibió por primera vez, causó verdadera sensación.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ser humano es en un sentido una piedra inutilizada,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desechada, arruinada por el pecado. Pero cuando Cristo, el gran Artista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“No sólo de pan vivirá el hombre, sino de toda palabra que sale de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 de Dios” </a:t>
            </a:r>
            <a:r>
              <a:rPr lang="es-ES_tradnl" sz="12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(Mateo 4:4).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divino nos observa, nos ve como podríamos llegar a ser transformados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su gracia y poder, labrados por el cincel de su Evangelio, 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se dispone a modelarnos de nuevo si tan sólo se lo permitimos…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 sus frutos los conoceréis”, es la regla universal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 la Palabra de Dios para determinar la naturaleza de una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 cualquiera. Se manifiesta, pues, el verdadero cristianismo, 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conoce la existencia del verdadero espíritu de Cristo, por los frutos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produce.</a:t>
            </a:r>
            <a:endParaRPr lang="es-ES_tradnl" sz="2000" noProof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relata que cierto día paseaba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Ángel, el célebre artista del Renacimiento, por una calle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Florencia. De repente, algo le llamó la atención. Era una piedra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inutilizada. Se trataba de un finísimo trozo de mármol de Carrara,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algún artista mediocre había comenzado a tallar para sacar una figura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humana, con tan poca habilidad que el mármol fue arrojado por inútil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rincón de la calle.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 advirtió enseguida una hermosa posibilidad.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 inmediato dispuso que condujeran a su estudio aquel mármol a medio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cincelar, arruinado y desechado.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visitamos hoy a Florencia, tendremos ocasión de admirar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perfecta simetría y belleza de la forma humana de una de las obras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 más nobles del mundo: el David, mundialmente célebre. Cuando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monumento se exhibió por primera vez, causó verdadera sensación.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ser humano es en un sentido una piedra inutilizada,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desechada, arruinada por el pecado. Pero cuando Cristo, el gran Artista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“No sólo de pan vivirá el hombre, sino de toda palabra que sale de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 de Dios” </a:t>
            </a:r>
            <a:r>
              <a:rPr lang="es-ES_tradnl" sz="12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(Mateo 4:4).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divino nos observa, nos ve como podríamos llegar a ser transformados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su gracia y poder, labrados por el cincel de su Evangelio, 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se dispone a modelarnos de nuevo si tan sólo se lo permitimos…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 sus frutos los conoceréis”, es la regla universal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 la Palabra de Dios para determinar la naturaleza de una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 cualquiera. Se manifiesta, pues, el verdadero cristianismo, 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conoce la existencia del verdadero espíritu de Cristo, por los frutos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produce.</a:t>
            </a:r>
            <a:endParaRPr lang="es-ES_tradnl" sz="2000" noProof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relata que cierto día paseaba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Ángel, el célebre artista del Renacimiento, por una calle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Florencia. De repente, algo le llamó la atención. Era una piedra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inutilizada. Se trataba de un finísimo trozo de mármol de Carrara,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algún artista mediocre había comenzado a tallar para sacar una figura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humana, con tan poca habilidad que el mármol fue arrojado por inútil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rincón de la calle.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 advirtió enseguida una hermosa posibilidad.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 inmediato dispuso que condujeran a su estudio aquel mármol a medio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cincelar, arruinado y desechado.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visitamos hoy a Florencia, tendremos ocasión de admirar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perfecta simetría y belleza de la forma humana de una de las obras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 más nobles del mundo: el David, mundialmente célebre. Cuando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monumento se exhibió por primera vez, causó verdadera sensación.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ser humano es en un sentido una piedra inutilizada,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desechada, arruinada por el pecado. Pero cuando Cristo, el gran Artista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“No sólo de pan vivirá el hombre, sino de toda palabra que sale de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 de Dios” </a:t>
            </a:r>
            <a:r>
              <a:rPr lang="es-ES_tradnl" sz="12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(Mateo 4:4).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divino nos observa, nos ve como podríamos llegar a ser transformados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su gracia y poder, labrados por el cincel de su Evangelio, 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se dispone a modelarnos de nuevo si tan sólo se lo permitimos…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 sus frutos los conoceréis”, es la regla universal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 la Palabra de Dios para determinar la naturaleza de una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 cualquiera. Se manifiesta, pues, el verdadero cristianismo, 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conoce la existencia del verdadero espíritu de Cristo, por los frutos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produce.</a:t>
            </a:r>
            <a:endParaRPr lang="es-ES_tradnl" sz="2000" noProof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relata que cierto día paseaba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Ángel, el célebre artista del Renacimiento, por una calle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Florencia. De repente, algo le llamó la atención. Era una piedra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inutilizada. Se trataba de un finísimo trozo de mármol de Carrara,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algún artista mediocre había comenzado a tallar para sacar una figura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humana, con tan poca habilidad que el mármol fue arrojado por inútil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rincón de la calle.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 advirtió enseguida una hermosa posibilidad.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 inmediato dispuso que condujeran a su estudio aquel mármol a medio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cincelar, arruinado y desechado.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visitamos hoy a Florencia, tendremos ocasión de admirar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perfecta simetría y belleza de la forma humana de una de las obras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 más nobles del mundo: el David, mundialmente célebre. Cuando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monumento se exhibió por primera vez, causó verdadera sensación.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ser humano es en un sentido una piedra inutilizada,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desechada, arruinada por el pecado. Pero cuando Cristo, el gran Artista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“No sólo de pan vivirá el hombre, sino de toda palabra que sale de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 de Dios” </a:t>
            </a:r>
            <a:r>
              <a:rPr lang="es-ES_tradnl" sz="12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(Mateo 4:4).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divino nos observa, nos ve como podríamos llegar a ser transformados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su gracia y poder, labrados por el cincel de su Evangelio, 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se dispone a modelarnos de nuevo si tan sólo se lo permitimos…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 sus frutos los conoceréis”, es la regla universal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 la Palabra de Dios para determinar la naturaleza de una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 cualquiera. Se manifiesta, pues, el verdadero cristianismo, 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conoce la existencia del verdadero espíritu de Cristo, por los frutos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produce.</a:t>
            </a:r>
            <a:endParaRPr lang="es-ES_tradnl" sz="2000" noProof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relata que cierto día paseaba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Ángel, el célebre artista del Renacimiento, por una calle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Florencia. De repente, algo le llamó la atención. Era una piedra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inutilizada. Se trataba de un finísimo trozo de mármol de Carrara,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algún artista mediocre había comenzado a tallar para sacar una figura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humana, con tan poca habilidad que el mármol fue arrojado por inútil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rincón de la calle.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 advirtió enseguida una hermosa posibilidad.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 inmediato dispuso que condujeran a su estudio aquel mármol a medio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cincelar, arruinado y desechado.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visitamos hoy a Florencia, tendremos ocasión de admirar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perfecta simetría y belleza de la forma humana de una de las obras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 más nobles del mundo: el David, mundialmente célebre. Cuando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monumento se exhibió por primera vez, causó verdadera sensación.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ser humano es en un sentido una piedra inutilizada,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desechada, arruinada por el pecado. Pero cuando Cristo, el gran Artista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“No sólo de pan vivirá el hombre, sino de toda palabra que sale de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 de Dios” </a:t>
            </a:r>
            <a:r>
              <a:rPr lang="es-ES_tradnl" sz="12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(Mateo 4:4).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divino nos observa, nos ve como podríamos llegar a ser transformados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su gracia y poder, labrados por el cincel de su Evangelio, 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se dispone a modelarnos de nuevo si tan sólo se lo permitimos…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 sus frutos los conoceréis”, es la regla universal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 la Palabra de Dios para determinar la naturaleza de una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 cualquiera. Se manifiesta, pues, el verdadero cristianismo, 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conoce la existencia del verdadero espíritu de Cristo, por los frutos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produce.</a:t>
            </a:r>
            <a:endParaRPr lang="es-ES_tradnl" sz="2000" noProof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relata que cierto día paseaba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Ángel, el célebre artista del Renacimiento, por una calle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Florencia. De repente, algo le llamó la atención. Era una piedra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inutilizada. Se trataba de un finísimo trozo de mármol de Carrara,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algún artista mediocre había comenzado a tallar para sacar una figura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humana, con tan poca habilidad que el mármol fue arrojado por inútil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rincón de la calle.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 advirtió enseguida una hermosa posibilidad.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 inmediato dispuso que condujeran a su estudio aquel mármol a medio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cincelar, arruinado y desechado.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visitamos hoy a Florencia, tendremos ocasión de admirar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perfecta simetría y belleza de la forma humana de una de las obras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 más nobles del mundo: el David, mundialmente célebre. Cuando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monumento se exhibió por primera vez, causó verdadera sensación.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ser humano es en un sentido una piedra inutilizada,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desechada, arruinada por el pecado. Pero cuando Cristo, el gran Artista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“No sólo de pan vivirá el hombre, sino de toda palabra que sale de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 de Dios” </a:t>
            </a:r>
            <a:r>
              <a:rPr lang="es-ES_tradnl" sz="12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(Mateo 4:4).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divino nos observa, nos ve como podríamos llegar a ser transformados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su gracia y poder, labrados por el cincel de su Evangelio, 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se dispone a modelarnos de nuevo si tan sólo se lo permitimos…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 sus frutos los conoceréis”, es la regla universal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 la Palabra de Dios para determinar la naturaleza de una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 cualquiera. Se manifiesta, pues, el verdadero cristianismo, 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conoce la existencia del verdadero espíritu de Cristo, por los frutos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produce.</a:t>
            </a:r>
            <a:endParaRPr lang="es-ES_tradnl" sz="2000" noProof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relata que cierto día paseaba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Ángel, el célebre artista del Renacimiento, por una calle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Florencia. De repente, algo le llamó la atención. Era una piedra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inutilizada. Se trataba de un finísimo trozo de mármol de Carrara,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algún artista mediocre había comenzado a tallar para sacar una figura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humana, con tan poca habilidad que el mármol fue arrojado por inútil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rincón de la calle.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 advirtió enseguida una hermosa posibilidad.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 inmediato dispuso que condujeran a su estudio aquel mármol a medio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cincelar, arruinado y desechado.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visitamos hoy a Florencia, tendremos ocasión de admirar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perfecta simetría y belleza de la forma humana de una de las obras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 más nobles del mundo: el David, mundialmente célebre. Cuando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monumento se exhibió por primera vez, causó verdadera sensación.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ser humano es en un sentido una piedra inutilizada,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desechada, arruinada por el pecado. Pero cuando Cristo, el gran Artista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“No sólo de pan vivirá el hombre, sino de toda palabra que sale de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 de Dios” </a:t>
            </a:r>
            <a:r>
              <a:rPr lang="es-ES_tradnl" sz="12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(Mateo 4:4).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divino nos observa, nos ve como podríamos llegar a ser transformados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su gracia y poder, labrados por el cincel de su Evangelio, 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se dispone a modelarnos de nuevo si tan sólo se lo permitimos…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 sus frutos los conoceréis”, es la regla universal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 la Palabra de Dios para determinar la naturaleza de una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 cualquiera. Se manifiesta, pues, el verdadero cristianismo, 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conoce la existencia del verdadero espíritu de Cristo, por los frutos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produce.</a:t>
            </a:r>
            <a:endParaRPr lang="es-ES_tradnl" sz="2000" noProof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relata que cierto día paseaba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Ángel, el célebre artista del Renacimiento, por una calle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Florencia. De repente, algo le llamó la atención. Era una piedra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inutilizada. Se trataba de un finísimo trozo de mármol de Carrara,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algún artista mediocre había comenzado a tallar para sacar una figura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humana, con tan poca habilidad que el mármol fue arrojado por inútil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rincón de la calle.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 advirtió enseguida una hermosa posibilidad.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 inmediato dispuso que condujeran a su estudio aquel mármol a medio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cincelar, arruinado y desechado.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visitamos hoy a Florencia, tendremos ocasión de admirar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perfecta simetría y belleza de la forma humana de una de las obras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 más nobles del mundo: el David, mundialmente célebre. Cuando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monumento se exhibió por primera vez, causó verdadera sensación.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ser humano es en un sentido una piedra inutilizada,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desechada, arruinada por el pecado. Pero cuando Cristo, el gran Artista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“No sólo de pan vivirá el hombre, sino de toda palabra que sale de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 de Dios” </a:t>
            </a:r>
            <a:r>
              <a:rPr lang="es-ES_tradnl" sz="12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(Mateo 4:4).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divino nos observa, nos ve como podríamos llegar a ser transformados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su gracia y poder, labrados por el cincel de su Evangelio, 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se dispone a modelarnos de nuevo si tan sólo se lo permitimos…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 sus frutos los conoceréis”, es la regla universal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 la Palabra de Dios para determinar la naturaleza de una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 cualquiera. Se manifiesta, pues, el verdadero cristianismo, 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conoce la existencia del verdadero espíritu de Cristo, por los frutos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produce.</a:t>
            </a:r>
            <a:endParaRPr lang="es-ES_tradnl" sz="2000" noProof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relata que cierto día paseaba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Ángel, el célebre artista del Renacimiento, por una calle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Florencia. De repente, algo le llamó la atención. Era una piedra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inutilizada. Se trataba de un finísimo trozo de mármol de Carrara,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algún artista mediocre había comenzado a tallar para sacar una figura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humana, con tan poca habilidad que el mármol fue arrojado por inútil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rincón de la calle.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 advirtió enseguida una hermosa posibilidad.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 inmediato dispuso que condujeran a su estudio aquel mármol a medio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cincelar, arruinado y desechado.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visitamos hoy a Florencia, tendremos ocasión de admirar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perfecta simetría y belleza de la forma humana de una de las obras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 más nobles del mundo: el David, mundialmente célebre. Cuando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monumento se exhibió por primera vez, causó verdadera sensación.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ser humano es en un sentido una piedra inutilizada,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desechada, arruinada por el pecado. Pero cuando Cristo, el gran Artista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“No sólo de pan vivirá el hombre, sino de toda palabra que sale de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 de Dios” </a:t>
            </a:r>
            <a:r>
              <a:rPr lang="es-ES_tradnl" sz="12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(Mateo 4:4).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divino nos observa, nos ve como podríamos llegar a ser transformados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su gracia y poder, labrados por el cincel de su Evangelio, 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se dispone a modelarnos de nuevo si tan sólo se lo permitimos…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 sus frutos los conoceréis”, es la regla universal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 la Palabra de Dios para determinar la naturaleza de una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 cualquiera. Se manifiesta, pues, el verdadero cristianismo, 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conoce la existencia del verdadero espíritu de Cristo, por los frutos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produce.</a:t>
            </a:r>
            <a:endParaRPr lang="es-ES_tradnl" sz="2000" noProof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relata que cierto día paseaba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Ángel, el célebre artista del Renacimiento, por una calle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Florencia. De repente, algo le llamó la atención. Era una piedra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inutilizada. Se trataba de un finísimo trozo de mármol de Carrara,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algún artista mediocre había comenzado a tallar para sacar una figura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humana, con tan poca habilidad que el mármol fue arrojado por inútil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rincón de la calle.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 advirtió enseguida una hermosa posibilidad.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 inmediato dispuso que condujeran a su estudio aquel mármol a medio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cincelar, arruinado y desechado.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visitamos hoy a Florencia, tendremos ocasión de admirar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perfecta simetría y belleza de la forma humana de una de las obras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 más nobles del mundo: el David, mundialmente célebre. Cuando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monumento se exhibió por primera vez, causó verdadera sensación.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ser humano es en un sentido una piedra inutilizada,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desechada, arruinada por el pecado. Pero cuando Cristo, el gran Artista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“No sólo de pan vivirá el hombre, sino de toda palabra que sale de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 de Dios” </a:t>
            </a:r>
            <a:r>
              <a:rPr lang="es-ES_tradnl" sz="12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(Mateo 4:4).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divino nos observa, nos ve como podríamos llegar a ser transformados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su gracia y poder, labrados por el cincel de su Evangelio, 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se dispone a modelarnos de nuevo si tan sólo se lo permitimos…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 sus frutos los conoceréis”, es la regla universal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 la Palabra de Dios para determinar la naturaleza de una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 cualquiera. Se manifiesta, pues, el verdadero cristianismo, 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conoce la existencia del verdadero espíritu de Cristo, por los frutos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produce.</a:t>
            </a:r>
            <a:endParaRPr lang="es-ES_tradnl" sz="2000" noProof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</a:p>
          <a:p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futuro reino de Dios, el Sábado seguirá observándose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una señal perpetua de la redención. El profeta Isaías describe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los siguientes términos una reunión de vastas proporciones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efectuará cada semana en el reino de Dios.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“Porque como los cielos nuevos y la nueva tierra que yo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hago permanecerán delante de mí, dice Jehová, así permanecerá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vuestra descendencia y vuestro nombre. Y de mes en mes, y de día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reposo en día de reposo, vendrán todos a adorar delante de mí,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dijo Jehová” </a:t>
            </a:r>
            <a:r>
              <a:rPr lang="es-ES_tradnl" sz="12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(Isaías 66:22, 23).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redimidos de todas las edades se congregarán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Sábado en Sábado en torno al trono de Dios, para adorarlo, para loar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nombre, para recordar la obra portentosa de la creación y de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redención. También para tributo, honra, gloria, alabanza y gratitud 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Cristo, por cuyo generoso sacrificio, la criatura humana disfrutará en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tierra nueva, de privilegios y bendiciones sin límite.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¡Qué emocionante será, en virtud de la aceptación del Señor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Jesucristo, su sacrificio expiatorio y el cumplimiento de sus preceptos,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poder participar en esa grandiosa reunión de millares de seres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humanos que, salvados e inmortalizados, entonan sus cánticos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gratitud al Supremo Benefactor!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¡Qué glorioso será, después de haber observado el sábado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este mundo, seguir observándolo en las mansiones del Edén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restaurado, y rodear el gran trono blanco, para recibir los refulgentes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rayos de luz celestial que proceden del rostro de nuestro bendito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Salvador Jesús!</a:t>
            </a: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relata que cierto día paseaba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Ángel, el célebre artista del Renacimiento, por una calle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Florencia. De repente, algo le llamó la atención. Era una piedra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inutilizada. Se trataba de un finísimo trozo de mármol de Carrara,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algún artista mediocre había comenzado a tallar para sacar una figura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humana, con tan poca habilidad que el mármol fue arrojado por inútil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un rincón de la calle.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Miguel Ángel advirtió enseguida una hermosa posibilidad.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 inmediato dispuso que condujeran a su estudio aquel mármol a medio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cincelar, arruinado y desechado.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visitamos hoy a Florencia, tendremos ocasión de admirar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perfecta simetría y belleza de la forma humana de una de las obras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 más nobles del mundo: el David, mundialmente célebre. Cuando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monumento se exhibió por primera vez, causó verdadera sensación.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ser humano es en un sentido una piedra inutilizada,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desechada, arruinada por el pecado. Pero cuando Cristo, el gran Artista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“No sólo de pan vivirá el hombre, sino de toda palabra que sale de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boca de Dios” </a:t>
            </a:r>
            <a:r>
              <a:rPr lang="es-ES_tradnl" sz="12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(Mateo 4:4).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divino nos observa, nos ve como podríamos llegar a ser transformados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su gracia y poder, labrados por el cincel de su Evangelio, 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se dispone a modelarnos de nuevo si tan sólo se lo permitimos…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 sus frutos los conoceréis”, es la regla universal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establece la Palabra de Dios para determinar la naturaleza de una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 cualquiera. Se manifiesta, pues, el verdadero cristianismo, se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conoce la existencia del verdadero espíritu de Cristo, por los frutos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produce.</a:t>
            </a:r>
            <a:endParaRPr lang="es-ES_tradnl" sz="2000" noProof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  <a:prstGeom prst="rect">
            <a:avLst/>
          </a:prstGeo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70BA1CFD-BFF0-48BC-9BA5-4974D7A6AB15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A2AF8AA2-0CED-7043-9AD8-DFFF472C56F1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DE884-D97B-2046-99FD-2C712B8297EC}" type="datetimeFigureOut">
              <a:rPr lang="en-US" smtClean="0"/>
              <a:t>9/14/17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eccion 13 - Un monumento recordativ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8341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284" y="3004963"/>
            <a:ext cx="8346710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¿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Cómo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podemos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saber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que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Cristo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está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en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nosotros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y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nosotros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 en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Él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?</a:t>
            </a:r>
          </a:p>
          <a:p>
            <a:pPr algn="ctr">
              <a:lnSpc>
                <a:spcPct val="110000"/>
              </a:lnSpc>
            </a:pPr>
            <a:endParaRPr lang="en-US" sz="4500" b="1" dirty="0" smtClean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0635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1943" y="1319135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B78E13"/>
                </a:solidFill>
                <a:latin typeface="Arial"/>
                <a:cs typeface="Arial"/>
              </a:rPr>
              <a:t>1 Juan 4:13</a:t>
            </a:r>
            <a:endParaRPr lang="fi-FI" sz="7200" b="1" dirty="0">
              <a:solidFill>
                <a:srgbClr val="B78E1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736" y="2554355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En esto conocemos que permanecemos en él, y él en nosotros, en que nos ha dado de su Espíritu.</a:t>
            </a:r>
          </a:p>
          <a:p>
            <a:pPr algn="ctr"/>
            <a:endParaRPr lang="es-ES_tradnl" sz="4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8341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67" y="3029386"/>
            <a:ext cx="8346710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¿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Qué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les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prometió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Cristo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a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sus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seguidores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antes de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regresar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 al </a:t>
            </a:r>
            <a:r>
              <a:rPr lang="en-US" sz="4500" b="1" dirty="0" err="1">
                <a:solidFill>
                  <a:srgbClr val="FFFFFF"/>
                </a:solidFill>
                <a:latin typeface="Arial "/>
                <a:cs typeface="Arial "/>
              </a:rPr>
              <a:t>cielo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?</a:t>
            </a:r>
          </a:p>
          <a:p>
            <a:pPr algn="ctr">
              <a:lnSpc>
                <a:spcPct val="110000"/>
              </a:lnSpc>
            </a:pPr>
            <a:endParaRPr lang="en-US" sz="4500" b="1" dirty="0" smtClean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1285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6180" y="1554756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B78E13"/>
                </a:solidFill>
                <a:latin typeface="Arial"/>
                <a:cs typeface="Arial"/>
              </a:rPr>
              <a:t>Juan 14:16-17</a:t>
            </a:r>
            <a:endParaRPr lang="fi-FI" sz="7200" b="1" dirty="0">
              <a:solidFill>
                <a:srgbClr val="B78E1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089" y="2749271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yo rogaré al Padre, y os dará otro Consolador, para que esté con vosotros para siempre: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419" y="2115677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[14:17]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Espíritu de verdad, al cual el mundo no puede recibir, porque no le ve, ni le conoce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4774" y="2084800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[14:17]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pero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vosotros le conocéis, porque mora con vosotros, y estará en vosotros.</a:t>
            </a:r>
          </a:p>
          <a:p>
            <a:pPr algn="ctr"/>
            <a:endParaRPr lang="es-ES_tradnl" sz="4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8341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085" y="3019905"/>
            <a:ext cx="8346710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Si Cristo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mora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en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nuestros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corazones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por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su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 "/>
                <a:cs typeface="Arial "/>
              </a:rPr>
              <a:t>Espíritu</a:t>
            </a:r>
            <a:r>
              <a:rPr lang="en-US" sz="4500" b="1" dirty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Santo</a:t>
            </a:r>
            <a:r>
              <a:rPr lang="is-IS" sz="4500" b="1" dirty="0" smtClean="0">
                <a:solidFill>
                  <a:srgbClr val="FFFFFF"/>
                </a:solidFill>
                <a:latin typeface="Arial "/>
                <a:cs typeface="Arial "/>
              </a:rPr>
              <a:t>…</a:t>
            </a:r>
            <a:endParaRPr lang="en-US" sz="4500" b="1" dirty="0">
              <a:solidFill>
                <a:srgbClr val="FFFFFF"/>
              </a:solidFill>
              <a:latin typeface="Arial "/>
              <a:cs typeface="Arial "/>
            </a:endParaRPr>
          </a:p>
          <a:p>
            <a:pPr algn="ctr">
              <a:lnSpc>
                <a:spcPct val="110000"/>
              </a:lnSpc>
            </a:pPr>
            <a:endParaRPr lang="en-US" sz="4500" b="1" dirty="0" smtClean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85755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8341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498" y="3019905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¿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Qué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fruto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debemos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esperar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en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nuestras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vidas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5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4437" y="1628701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>
                <a:solidFill>
                  <a:srgbClr val="B78E13"/>
                </a:solidFill>
                <a:latin typeface="Arial"/>
                <a:cs typeface="Arial"/>
              </a:rPr>
              <a:t>G</a:t>
            </a:r>
            <a:r>
              <a:rPr lang="fi-FI" sz="7200" b="1" dirty="0" err="1" smtClean="0">
                <a:solidFill>
                  <a:srgbClr val="B78E13"/>
                </a:solidFill>
                <a:latin typeface="Arial"/>
                <a:cs typeface="Arial"/>
              </a:rPr>
              <a:t>álatas</a:t>
            </a:r>
            <a:r>
              <a:rPr lang="fi-FI" sz="7200" b="1" dirty="0" smtClean="0">
                <a:solidFill>
                  <a:srgbClr val="B78E13"/>
                </a:solidFill>
                <a:latin typeface="Arial"/>
                <a:cs typeface="Arial"/>
              </a:rPr>
              <a:t> 5:22-25</a:t>
            </a:r>
            <a:endParaRPr lang="fi-FI" sz="7200" b="1" dirty="0">
              <a:solidFill>
                <a:srgbClr val="B78E1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230" y="2950887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Mas el fruto del Espíritu es amor, gozo, paz, paciencia, benignidad, bondad, fe,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361" y="2323323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</a:t>
            </a:r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5</a:t>
            </a:r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:23]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mansedumbre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, templanza; contra tales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cosas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no hay ley.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201" y="2962248"/>
            <a:ext cx="8346710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dirty="0" smtClean="0">
                <a:solidFill>
                  <a:srgbClr val="B78E13"/>
                </a:solidFill>
                <a:latin typeface="AlergiaNormal-Bold"/>
                <a:cs typeface="AlergiaNormal-Bold"/>
              </a:rPr>
              <a:t>¿</a:t>
            </a:r>
            <a:r>
              <a:rPr lang="en-US" sz="4500" b="1" dirty="0" err="1" smtClean="0">
                <a:solidFill>
                  <a:srgbClr val="B78E13"/>
                </a:solidFill>
                <a:latin typeface="AlergiaNormal-Bold"/>
                <a:cs typeface="AlergiaNormal-Bold"/>
              </a:rPr>
              <a:t>Qué</a:t>
            </a:r>
            <a:r>
              <a:rPr lang="en-US" sz="4500" b="1" dirty="0" smtClean="0">
                <a:solidFill>
                  <a:srgbClr val="B78E13"/>
                </a:solidFill>
                <a:latin typeface="AlergiaNormal-Bold"/>
                <a:cs typeface="AlergiaNormal-Bold"/>
              </a:rPr>
              <a:t> </a:t>
            </a:r>
            <a:r>
              <a:rPr lang="en-US" sz="4500" b="1" dirty="0" err="1" smtClean="0">
                <a:solidFill>
                  <a:srgbClr val="B78E13"/>
                </a:solidFill>
                <a:latin typeface="AlergiaNormal-Bold"/>
                <a:cs typeface="AlergiaNormal-Bold"/>
              </a:rPr>
              <a:t>ocurre</a:t>
            </a:r>
            <a:r>
              <a:rPr lang="en-US" sz="4500" b="1" dirty="0" smtClean="0">
                <a:solidFill>
                  <a:srgbClr val="B78E13"/>
                </a:solidFill>
                <a:latin typeface="AlergiaNormal-Bold"/>
                <a:cs typeface="AlergiaNormal-Bold"/>
              </a:rPr>
              <a:t> </a:t>
            </a:r>
            <a:r>
              <a:rPr lang="en-US" sz="4500" b="1" dirty="0" err="1" smtClean="0">
                <a:solidFill>
                  <a:srgbClr val="B78E13"/>
                </a:solidFill>
                <a:latin typeface="AlergiaNormal-Bold"/>
                <a:cs typeface="AlergiaNormal-Bold"/>
              </a:rPr>
              <a:t>cuando</a:t>
            </a:r>
            <a:r>
              <a:rPr lang="en-US" sz="4500" b="1" dirty="0" smtClean="0">
                <a:solidFill>
                  <a:srgbClr val="B78E13"/>
                </a:solidFill>
                <a:latin typeface="AlergiaNormal-Bold"/>
                <a:cs typeface="AlergiaNormal-Bold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persona se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convierte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a Cristo?</a:t>
            </a:r>
          </a:p>
          <a:p>
            <a:pPr algn="ctr">
              <a:lnSpc>
                <a:spcPct val="110000"/>
              </a:lnSpc>
            </a:pPr>
            <a:endParaRPr lang="en-US" sz="45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4623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5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03" y="2013965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[5:</a:t>
            </a:r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24]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Pero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los que son de Cristo han crucificado la carne con sus pasiones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deseos.</a:t>
            </a:r>
          </a:p>
          <a:p>
            <a:pPr algn="ctr"/>
            <a:endParaRPr lang="es-ES_tradnl" sz="4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280" y="2321983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[5:</a:t>
            </a:r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25]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Si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vivimos por el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Espíritu, andemos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también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por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el Espíritu.</a:t>
            </a:r>
          </a:p>
          <a:p>
            <a:pPr algn="ctr"/>
            <a:endParaRPr lang="es-ES_tradnl" sz="4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8341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085" y="3049789"/>
            <a:ext cx="834671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rgbClr val="B78E13"/>
                </a:solidFill>
                <a:latin typeface="Arial "/>
                <a:cs typeface="Arial "/>
              </a:rPr>
              <a:t>S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i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andamos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en el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Espíritu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¿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Qué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cosas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no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haremos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407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8860" y="1718252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B78E13"/>
                </a:solidFill>
                <a:latin typeface="Arial"/>
                <a:cs typeface="Arial"/>
              </a:rPr>
              <a:t>Gálatas</a:t>
            </a:r>
            <a:r>
              <a:rPr lang="fi-FI" sz="7200" b="1" dirty="0" smtClean="0">
                <a:solidFill>
                  <a:srgbClr val="B78E13"/>
                </a:solidFill>
                <a:latin typeface="Arial"/>
                <a:cs typeface="Arial"/>
              </a:rPr>
              <a:t> 5:16-21</a:t>
            </a:r>
            <a:endParaRPr lang="fi-FI" sz="7200" b="1" dirty="0">
              <a:solidFill>
                <a:srgbClr val="B78E1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653" y="296716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Digo, pues: Andad en el Espíritu, y no satisfagáis los deseos de la carne.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280" y="2118458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[5</a:t>
            </a:r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:17]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Porque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el deseo de la carne es contra el Espíritu,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el del Espíritu es contra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carne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7187" y="2273137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[5:17]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éstos se oponen entre sí, para que no hagáis lo que quisiereis.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716" y="2412406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[5:</a:t>
            </a:r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18]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Pero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si sois guiados por el Espíritu, no estáis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bajo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la ley.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890" y="1926020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[5:</a:t>
            </a:r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19]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manifiestas son las obras de la carne, que son: adulterio, fornicación, inmundicia, lascivia,</a:t>
            </a:r>
          </a:p>
          <a:p>
            <a:pPr algn="ctr"/>
            <a:endParaRPr lang="es-ES_tradnl" sz="45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716" y="1963375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[5</a:t>
            </a:r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:20]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idolatría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, hechicerías, enemistades, pleitos, celos, iras, contiendas, disensiones, herejías,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716" y="1937612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[5:</a:t>
            </a:r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21]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envidias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, homicidios, borracheras, orgías, y cosas semejantes a estas; acerca de las cuales os amonesto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140" y="1139262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B78E13"/>
                </a:solidFill>
                <a:latin typeface="Arial"/>
                <a:cs typeface="Arial"/>
              </a:rPr>
              <a:t>2 </a:t>
            </a:r>
            <a:r>
              <a:rPr lang="fi-FI" sz="7200" b="1" dirty="0" err="1" smtClean="0">
                <a:solidFill>
                  <a:srgbClr val="B78E13"/>
                </a:solidFill>
                <a:latin typeface="Arial"/>
                <a:cs typeface="Arial"/>
              </a:rPr>
              <a:t>Corintios</a:t>
            </a:r>
            <a:r>
              <a:rPr lang="fi-FI" sz="7200" b="1" dirty="0" smtClean="0">
                <a:solidFill>
                  <a:srgbClr val="B78E13"/>
                </a:solidFill>
                <a:latin typeface="Arial"/>
                <a:cs typeface="Arial"/>
              </a:rPr>
              <a:t> 5:17</a:t>
            </a:r>
            <a:endParaRPr lang="fi-FI" sz="7200" b="1" dirty="0">
              <a:solidFill>
                <a:srgbClr val="B78E1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56" y="2341918"/>
            <a:ext cx="836860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 modo que si alguno está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en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Cristo, nueva criatura es;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las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cosas viejas pasaron;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he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aquí todas son hechas nuevas.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905" y="1915300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[5:21]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como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ya os lo he dicho antes, que los que practican tales cosas no heredarán el reino de Dios.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8341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8.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085" y="2892430"/>
            <a:ext cx="8346710" cy="4651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¿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Qué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podemos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hacer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los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que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amamos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Cristo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Él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venga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morar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45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nuestro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corazón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  <a:p>
            <a:pPr algn="ctr">
              <a:lnSpc>
                <a:spcPct val="110000"/>
              </a:lnSpc>
            </a:pP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en-US" sz="4500" b="1" dirty="0" smtClean="0">
              <a:solidFill>
                <a:srgbClr val="FFFFFF"/>
              </a:solidFill>
              <a:latin typeface="Arial "/>
              <a:cs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4017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568" y="1522198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B78E13"/>
                </a:solidFill>
                <a:latin typeface="Arial"/>
                <a:cs typeface="Arial"/>
              </a:rPr>
              <a:t>Juan 14:23</a:t>
            </a:r>
            <a:endParaRPr lang="fi-FI" sz="7200" b="1" dirty="0">
              <a:solidFill>
                <a:srgbClr val="B78E1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361" y="2738551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Respondió Jesús y le dijo: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que me ama, mi palabra guardará; y mi Padre le amará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03" y="2551473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[14:23]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vendremos </a:t>
            </a:r>
            <a:r>
              <a:rPr lang="es-ES_tradnl" sz="4500" i="1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smtClean="0">
                <a:solidFill>
                  <a:schemeClr val="bg1"/>
                </a:solidFill>
                <a:latin typeface="Arial"/>
                <a:cs typeface="Arial"/>
              </a:rPr>
              <a:t>Él,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haremos morada con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Él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algn="ctr"/>
            <a:endParaRPr lang="es-ES_tradnl" sz="4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8341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9.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085" y="3014545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¿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Por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qué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es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importante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que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Cristo more en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nosotros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80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568" y="1415493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B78E13"/>
                </a:solidFill>
                <a:latin typeface="Arial"/>
                <a:cs typeface="Arial"/>
              </a:rPr>
              <a:t>Efesios</a:t>
            </a:r>
            <a:r>
              <a:rPr lang="fi-FI" sz="7200" b="1" dirty="0" smtClean="0">
                <a:solidFill>
                  <a:srgbClr val="B78E13"/>
                </a:solidFill>
                <a:latin typeface="Arial"/>
                <a:cs typeface="Arial"/>
              </a:rPr>
              <a:t> 3:17-19</a:t>
            </a:r>
            <a:endParaRPr lang="fi-FI" sz="7200" b="1" dirty="0">
              <a:solidFill>
                <a:srgbClr val="B78E1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361" y="2648128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que habite Cristo por la fe en vuestros corazones,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fin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que, arraigados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cimentados en amor,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03" y="1522626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</a:t>
            </a:r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3</a:t>
            </a:r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:18]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seáis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plenamente capaces de comprender con todos los santos cuál sea la anchura, la longitud, la profundidad y la altura,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867" y="1677507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[3:</a:t>
            </a:r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19]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 conocer el amor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Cristo, que excede a todo conocimiento, para que seáis llenos de toda la plenitud de Dios.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76226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10.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085" y="3014545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¿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Qué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espera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Cristo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que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hagamos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cuando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viene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a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nosotros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60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568" y="1824388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err="1" smtClean="0">
                <a:solidFill>
                  <a:srgbClr val="B78E13"/>
                </a:solidFill>
                <a:latin typeface="Arial"/>
                <a:cs typeface="Arial"/>
              </a:rPr>
              <a:t>Apocalipsis</a:t>
            </a:r>
            <a:r>
              <a:rPr lang="fi-FI" sz="7200" b="1" dirty="0" smtClean="0">
                <a:solidFill>
                  <a:srgbClr val="B78E13"/>
                </a:solidFill>
                <a:latin typeface="Arial"/>
                <a:cs typeface="Arial"/>
              </a:rPr>
              <a:t> 3:20</a:t>
            </a:r>
            <a:endParaRPr lang="fi-FI" sz="7200" b="1" dirty="0">
              <a:solidFill>
                <a:srgbClr val="B78E1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361" y="3089486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He aquí, yo estoy a la puerta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llamo; si alguno oye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mi voz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14623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143" y="3032167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¿</a:t>
            </a:r>
            <a:r>
              <a:rPr lang="en-US" sz="4500" b="1" dirty="0" err="1">
                <a:solidFill>
                  <a:srgbClr val="B78E13"/>
                </a:solidFill>
                <a:latin typeface="Arial "/>
                <a:cs typeface="Arial "/>
              </a:rPr>
              <a:t>P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or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qué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experiencia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espiritual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pasa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todo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el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que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cree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 en </a:t>
            </a:r>
            <a:r>
              <a:rPr lang="en-US" sz="4500" b="1" dirty="0" err="1" smtClean="0">
                <a:solidFill>
                  <a:srgbClr val="FFFFFF"/>
                </a:solidFill>
                <a:latin typeface="Arial "/>
                <a:cs typeface="Arial "/>
              </a:rPr>
              <a:t>Jesús</a:t>
            </a:r>
            <a:r>
              <a:rPr lang="en-US" sz="4500" b="1" dirty="0" smtClean="0">
                <a:solidFill>
                  <a:srgbClr val="FFFFFF"/>
                </a:solidFill>
                <a:latin typeface="Arial "/>
                <a:cs typeface="Arial 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40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197" y="2366824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[3</a:t>
            </a:r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:20]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abre la puerta, entraré a él, y cenaré con él,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él conmigo.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ogo B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32" y="1702161"/>
            <a:ext cx="4738829" cy="3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2462" y="1540585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B78E13"/>
                </a:solidFill>
                <a:latin typeface="Arial"/>
                <a:cs typeface="Arial"/>
              </a:rPr>
              <a:t>1 Juan 5:1</a:t>
            </a:r>
            <a:endParaRPr lang="fi-FI" sz="7200" b="1" dirty="0">
              <a:solidFill>
                <a:srgbClr val="B78E1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255" y="2735100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Todo aquel que cree que Jesús es el Cristo, es nacido de Dios; y todo aquel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que ama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419" y="2262215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[5:1]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que engendró,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ama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también al que ha sido engendrado por él.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14623" y="189933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861" y="3007074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¿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Qué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fuerza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  <a:r>
              <a:rPr lang="en-US" sz="4500" b="1" dirty="0" err="1" smtClean="0">
                <a:solidFill>
                  <a:srgbClr val="B78E13"/>
                </a:solidFill>
                <a:latin typeface="Arial "/>
                <a:cs typeface="Arial "/>
              </a:rPr>
              <a:t>interna</a:t>
            </a:r>
            <a:r>
              <a:rPr lang="en-US" sz="4500" b="1" dirty="0" smtClean="0">
                <a:solidFill>
                  <a:srgbClr val="B78E13"/>
                </a:solidFill>
                <a:latin typeface="Arial "/>
                <a:cs typeface="Arial 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chemeClr val="bg1"/>
                </a:solidFill>
                <a:latin typeface="Arial "/>
                <a:cs typeface="Arial "/>
              </a:rPr>
              <a:t>salva</a:t>
            </a:r>
            <a:r>
              <a:rPr lang="en-US" sz="4500" b="1" dirty="0" smtClean="0">
                <a:solidFill>
                  <a:schemeClr val="bg1"/>
                </a:solidFill>
                <a:latin typeface="Arial "/>
                <a:cs typeface="Arial "/>
              </a:rPr>
              <a:t> del </a:t>
            </a:r>
            <a:r>
              <a:rPr lang="en-US" sz="4500" b="1" dirty="0" err="1" smtClean="0">
                <a:solidFill>
                  <a:schemeClr val="bg1"/>
                </a:solidFill>
                <a:latin typeface="Arial "/>
                <a:cs typeface="Arial "/>
              </a:rPr>
              <a:t>pecado</a:t>
            </a:r>
            <a:r>
              <a:rPr lang="en-US" sz="4500" b="1" dirty="0" smtClean="0">
                <a:solidFill>
                  <a:schemeClr val="bg1"/>
                </a:solidFill>
                <a:latin typeface="Arial "/>
                <a:cs typeface="Arial "/>
              </a:rPr>
              <a:t> a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chemeClr val="bg1"/>
                </a:solidFill>
                <a:latin typeface="Arial "/>
                <a:cs typeface="Arial "/>
              </a:rPr>
              <a:t>los </a:t>
            </a:r>
            <a:r>
              <a:rPr lang="en-US" sz="4500" b="1" dirty="0" err="1" smtClean="0">
                <a:solidFill>
                  <a:schemeClr val="bg1"/>
                </a:solidFill>
                <a:latin typeface="Arial "/>
                <a:cs typeface="Arial "/>
              </a:rPr>
              <a:t>nacidos</a:t>
            </a:r>
            <a:r>
              <a:rPr lang="en-US" sz="4500" b="1" dirty="0" smtClean="0">
                <a:solidFill>
                  <a:schemeClr val="bg1"/>
                </a:solidFill>
                <a:latin typeface="Arial "/>
                <a:cs typeface="Arial "/>
              </a:rPr>
              <a:t> de Dios?</a:t>
            </a:r>
          </a:p>
        </p:txBody>
      </p:sp>
    </p:spTree>
    <p:extLst>
      <p:ext uri="{BB962C8B-B14F-4D97-AF65-F5344CB8AC3E}">
        <p14:creationId xmlns:p14="http://schemas.microsoft.com/office/powerpoint/2010/main" val="32632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4321" y="1654559"/>
            <a:ext cx="743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7200" b="1" dirty="0" smtClean="0">
                <a:solidFill>
                  <a:srgbClr val="B78E13"/>
                </a:solidFill>
                <a:latin typeface="Arial"/>
                <a:cs typeface="Arial"/>
              </a:rPr>
              <a:t>1 Juan 3:9</a:t>
            </a:r>
            <a:endParaRPr lang="fi-FI" sz="7200" b="1" dirty="0">
              <a:solidFill>
                <a:srgbClr val="B78E13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114" y="2840933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Todo aquel que es nacido de Dios, no practica el pecado, porque la simiente de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Dios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419" y="229477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B78E13"/>
                </a:solidFill>
                <a:latin typeface="Arial"/>
                <a:cs typeface="Arial"/>
              </a:rPr>
              <a:t>[3:9]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permanece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en él;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no puede pecar, porque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nacido de Dios.</a:t>
            </a:r>
          </a:p>
        </p:txBody>
      </p:sp>
      <p:pic>
        <p:nvPicPr>
          <p:cNvPr id="7" name="Picture 6" descr="EE logo 2015 standard-white.png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5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5328</TotalTime>
  <Words>4760</Words>
  <Application>Microsoft Macintosh PowerPoint</Application>
  <PresentationFormat>On-screen Show (4:3)</PresentationFormat>
  <Paragraphs>484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Breeze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Sarria</dc:creator>
  <cp:lastModifiedBy>Jennifer Sarria</cp:lastModifiedBy>
  <cp:revision>413</cp:revision>
  <dcterms:created xsi:type="dcterms:W3CDTF">2017-04-11T21:25:51Z</dcterms:created>
  <dcterms:modified xsi:type="dcterms:W3CDTF">2017-09-14T18:35:03Z</dcterms:modified>
</cp:coreProperties>
</file>