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72" r:id="rId1"/>
  </p:sldMasterIdLst>
  <p:notesMasterIdLst>
    <p:notesMasterId r:id="rId66"/>
  </p:notesMasterIdLst>
  <p:sldIdLst>
    <p:sldId id="256" r:id="rId2"/>
    <p:sldId id="267" r:id="rId3"/>
    <p:sldId id="262" r:id="rId4"/>
    <p:sldId id="339" r:id="rId5"/>
    <p:sldId id="398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99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6" r:id="rId54"/>
    <p:sldId id="387" r:id="rId55"/>
    <p:sldId id="388" r:id="rId56"/>
    <p:sldId id="389" r:id="rId57"/>
    <p:sldId id="390" r:id="rId58"/>
    <p:sldId id="391" r:id="rId59"/>
    <p:sldId id="392" r:id="rId60"/>
    <p:sldId id="393" r:id="rId61"/>
    <p:sldId id="394" r:id="rId62"/>
    <p:sldId id="395" r:id="rId63"/>
    <p:sldId id="396" r:id="rId64"/>
    <p:sldId id="397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8316"/>
    <a:srgbClr val="AEB611"/>
    <a:srgbClr val="8E930D"/>
    <a:srgbClr val="090B13"/>
    <a:srgbClr val="EAAB12"/>
    <a:srgbClr val="202022"/>
    <a:srgbClr val="F17B57"/>
    <a:srgbClr val="D56C4B"/>
    <a:srgbClr val="5B287E"/>
    <a:srgbClr val="137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6" autoAdjust="0"/>
    <p:restoredTop sz="97134" autoAdjust="0"/>
  </p:normalViewPr>
  <p:slideViewPr>
    <p:cSldViewPr snapToGrid="0" snapToObjects="1">
      <p:cViewPr>
        <p:scale>
          <a:sx n="125" d="100"/>
          <a:sy n="125" d="100"/>
        </p:scale>
        <p:origin x="448" y="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2D68-B1AB-0E48-BD46-F975373AA0B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1027A-D9F1-8949-A36F-FC98E368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0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expedición de exploradores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 Ártico se perdió irremediablemente en la nieve helada. Se habían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quedado sin víveres. Sólo tenían unas pocas raciones magras. Habían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perdido el contacto por radio con la base. De pronto, se pusieron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frenéticos. En medio de su desesperación, uno de ellos había divisado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columna de humo en el horizonte. Ese humo alegró sus espíritus.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ayuda estaba en camino. Alguien sabía que estaban perdidos y se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acercaba para llevarlos de regreso a casa.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Nuestro mundo está buscando fervientemente un mensaje de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esperanza. El libro de Apocalipsis describe una “columna de humo” en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lejano horizonte. Jesús está en camino. Viene para llevarnos a casa.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Nuestra lección de hoy expone una de las profecías más sorprendentes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la Biblia. El mensaje final de Jesús para los últimos días anuncia: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“La hora de su juicio ha llegado” </a:t>
            </a:r>
            <a:r>
              <a:rPr lang="es-ES_tradn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(Apocalipsis 14:7).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esta lección estudiaremos dónde se realiza este juicio y cuándo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comenzó. Si estamos viviendo en el tiempo del fin, en la hora del juicio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divino, esto debe causar un impacto en nuestra manera de vivir.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Aunque el Apocalipsis revela que la hora del juicio de Dios ha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llegado, no nos dice cuándo. Para descubrir cuándo comenzó el juicio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debemos ir al libro profético de Daniel. Las profecías de Daniel nos dan 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clave para entender los misterios del Apocalipsis. Estos dos libros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fueron diseñados por Dios para que se los estudie juntos.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profecía de los 2,300 días de Daniel 8 y 9 constituyen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período profético más significativo de las Escrituras. 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 comprensión enmudece a los escépticos y fortalece la fe de los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creyentes. Es un asombroso exponente de las matemáticas bíblicas,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manejan las cifras del futuro con admirable exactitud. 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 estudio exige la aplicación de la inteligencia a la investigación de la</a:t>
            </a:r>
          </a:p>
          <a:p>
            <a:pPr>
              <a:lnSpc>
                <a:spcPct val="110000"/>
              </a:lnSpc>
            </a:pPr>
            <a:r>
              <a:rPr lang="es-ES_trad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historia y la sensibilidad de la conciencia a las advertencias de Dios.</a:t>
            </a:r>
            <a:endParaRPr lang="es-ES_tradnl" sz="1200" noProof="0" dirty="0" smtClean="0">
              <a:latin typeface="AlergiaNormal-Regular"/>
              <a:cs typeface="AlergiaNormal-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_trad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878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s-ES_tradnl" sz="2000" b="1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CONCLUSIÓN</a:t>
            </a:r>
          </a:p>
          <a:p>
            <a:pPr>
              <a:lnSpc>
                <a:spcPct val="110000"/>
              </a:lnSpc>
            </a:pPr>
            <a:endParaRPr lang="es-ES_tradnl" sz="20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propósito final de Dios es limpiar o purificar al universo del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pecado. Algunas personas serán purificadas por el fuego. Se aferran a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 pecados. No logran rendir sus pecados. Se endurecen en rebelión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 Dios y rechazan someterse a su señorío. En la presencia de un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Dios Santo, el pecado es un material combustible. Nuestro Dios es un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fuego consumidor del pecado, dondequiera que se encuentre </a:t>
            </a:r>
            <a:r>
              <a:rPr lang="es-ES_tradnl" sz="2000" b="0" i="1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(Hebreos 12:29). 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imponente presencia de Dios consume a los pecadores con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glorioso resplandor de su venida.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tras personas serán purificadas por la sangre. Hoy Dios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 invita a acudir a él. Nos invita a aceptar su misericordia. Desea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perdonar nuestros pecados. Desea cambiar nuestras vidas. Anhela que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respondamos a su amor que fluye de una antigua y áspera cruz donde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Salvador del mundo, con sus manos ensangrentadas, fue colgado</a:t>
            </a:r>
          </a:p>
          <a:p>
            <a:pPr>
              <a:lnSpc>
                <a:spcPct val="110000"/>
              </a:lnSpc>
            </a:pPr>
            <a:r>
              <a:rPr lang="es-ES_tradnl" sz="20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 nosotros.</a:t>
            </a:r>
            <a:endParaRPr lang="es-ES_tradnl" sz="20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endParaRPr lang="es-ES_tradnl" sz="20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s-ES_tradnl" sz="2500" b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35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2000" noProof="0" dirty="0" smtClean="0">
              <a:latin typeface="AlergiaNormal-Regular"/>
              <a:cs typeface="AlergiaNormal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27A-D9F1-8949-A36F-FC98E36897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6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F8AA2-0CED-7043-9AD8-DFFF472C56F1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CDB8FDF-2516-B540-B96B-6EFBE6DD79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eccion 9 - La profecia mas larg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0529" y="1234069"/>
            <a:ext cx="6403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Daniel 8:14</a:t>
            </a:r>
            <a:endParaRPr lang="fi-FI" sz="7200" b="1" dirty="0">
              <a:solidFill>
                <a:srgbClr val="EAAB12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463" y="268596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 él dijo: Hasta dos mil trescientas tardes y mañanas; luego el santuario será purificado.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1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9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3698" y="2045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690" y="3346235"/>
            <a:ext cx="8346710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¿A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qué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equivale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un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día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en la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profecía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bíblica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26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7840" y="1518549"/>
            <a:ext cx="8209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7200" b="1" dirty="0" err="1" smtClean="0">
                <a:solidFill>
                  <a:srgbClr val="EAAB12"/>
                </a:solidFill>
                <a:latin typeface="Arial"/>
                <a:cs typeface="Arial"/>
              </a:rPr>
              <a:t>Números</a:t>
            </a:r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 14:34</a:t>
            </a:r>
            <a:endParaRPr lang="fi-FI" sz="7200" b="1" dirty="0">
              <a:solidFill>
                <a:srgbClr val="EAAB12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656" y="2970449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Conforme al número de los días, de los cuarenta días en que reconocisteis la tierra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7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8743" y="194428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[14:34]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llevaréis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vuestras iniquidades cuarenta años,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un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año por cada día;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conoceréis mi castigo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367" y="1187978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7200" b="1" dirty="0" err="1" smtClean="0">
                <a:solidFill>
                  <a:srgbClr val="EAAB12"/>
                </a:solidFill>
                <a:latin typeface="Arial"/>
                <a:cs typeface="Arial"/>
              </a:rPr>
              <a:t>Ezequiel</a:t>
            </a:r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 4:6</a:t>
            </a:r>
            <a:endParaRPr lang="fi-FI" sz="7200" b="1" dirty="0">
              <a:solidFill>
                <a:srgbClr val="EAAB12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143" y="264532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Cumplidos éstos, te acostarás sobre tu lado derecho segunda vez, y llevarás la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maldad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7783" y="227956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[4:</a:t>
            </a:r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6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la casa de Judá cuarenta días; día por año,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día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por año te lo he dado.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4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9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3698" y="2045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690" y="3305595"/>
            <a:ext cx="8346710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¿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Qué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significado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tenía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todo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israelita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purificación</a:t>
            </a:r>
            <a:r>
              <a:rPr lang="is-IS" sz="4500" b="1" dirty="0" smtClean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lang="en-US" sz="45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820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9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3698" y="2045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490" y="3336075"/>
            <a:ext cx="8346710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restauración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endParaRPr lang="en-US" sz="45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santuario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? ¿Era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una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clase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juicio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6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7339" y="1055898"/>
            <a:ext cx="73105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7200" b="1" dirty="0" err="1" smtClean="0">
                <a:solidFill>
                  <a:srgbClr val="EAAB12"/>
                </a:solidFill>
                <a:latin typeface="Arial"/>
                <a:cs typeface="Arial"/>
              </a:rPr>
              <a:t>Levítico</a:t>
            </a:r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</a:p>
          <a:p>
            <a:pPr lvl="1" algn="ctr"/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23:28-30</a:t>
            </a:r>
            <a:endParaRPr lang="fi-FI" sz="7200" b="1" dirty="0">
              <a:solidFill>
                <a:srgbClr val="EAAB12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783" y="3488609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Ningún trabajo haréis en este día; porque es día de expiación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943" y="2330369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[23:28]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para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reconciliaros delante de Jehová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vuestro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Dios.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9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3698" y="2045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330" y="3295435"/>
            <a:ext cx="8346710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De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acuerdo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con Daniel, 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¿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Dónde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se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realiza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el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juicio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? </a:t>
            </a:r>
          </a:p>
          <a:p>
            <a:pPr algn="ctr">
              <a:lnSpc>
                <a:spcPct val="110000"/>
              </a:lnSpc>
            </a:pPr>
            <a:endParaRPr lang="en-US" sz="45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5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943" y="2086529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[23: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29]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Porque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toda persona que no se afligiere en este mismo día, será cortada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su pueblo.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943" y="201540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[23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:30]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cualquiera persona que hiciere trabajo alguno en este día, yo destruiré a la tal persona de entre su pueblo.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9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3698" y="2045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690" y="3366555"/>
            <a:ext cx="8346710" cy="3889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¿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Qué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parte de la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profecía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aplica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directamente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al pueblo 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de Daniel?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endParaRPr lang="en-US" sz="45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82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3568" y="1477909"/>
            <a:ext cx="7172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Daniel 9:</a:t>
            </a:r>
            <a:r>
              <a:rPr lang="fi-FI" sz="7200" b="1" dirty="0">
                <a:solidFill>
                  <a:srgbClr val="EAAB12"/>
                </a:solidFill>
                <a:latin typeface="Arial"/>
                <a:cs typeface="Arial"/>
              </a:rPr>
              <a:t>2</a:t>
            </a:r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4</a:t>
            </a:r>
            <a:endParaRPr lang="fi-FI" sz="7200" b="1" dirty="0">
              <a:solidFill>
                <a:srgbClr val="EAAB12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783" y="284852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Setenta semanas están determinadas sobre tu pueblo y sobre tu santa ciudad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8263" y="206620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</a:t>
            </a:r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9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:24]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para terminar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la prevaricación, y poner fin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pecado, y expiar la iniquidad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943" y="1974769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[9:24]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para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traer la justicia perdurable, y sellar la visión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la profecía, y ungir al Santo de los santos.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9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3698" y="2045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6.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010" y="3346235"/>
            <a:ext cx="8346710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¿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Cuándo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dijo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el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ángel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iban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comenzar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setenta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semanas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02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8479" y="1295029"/>
            <a:ext cx="7965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Daniel 9:25, 26</a:t>
            </a:r>
            <a:endParaRPr lang="fi-FI" sz="7200" b="1" dirty="0">
              <a:solidFill>
                <a:srgbClr val="EAAB12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" y="2675809"/>
            <a:ext cx="80060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Sabe, pues, y entiende,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que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desde la salida de la orden para restaurar y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edificar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8103" y="1893489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[9: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25]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Jerusalén hasta el Mesías Príncipe, habrá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siete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semanas, y sesenta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 dos semanas;</a:t>
            </a:r>
            <a:r>
              <a:rPr lang="is-IS" sz="4500" i="1" dirty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943" y="2279569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[9: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25]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volverá a edificar la plaza y el muro en tiempos angustiosos.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4417" y="1518549"/>
            <a:ext cx="6838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Daniel 7:9, 10</a:t>
            </a:r>
            <a:endParaRPr lang="fi-FI" sz="7200" b="1" dirty="0">
              <a:solidFill>
                <a:srgbClr val="EAAB12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2929809"/>
            <a:ext cx="827023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Estuve mirando hasta que fueron puestos tronos,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se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sentó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un Anciano de días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943" y="1497249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[9: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26]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después de las sesenta y dos semanas se quitará la vida al Mesías, mas no por sí; y el pueblo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un príncipe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que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8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7783" y="1619169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[9: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26] </a:t>
            </a:r>
            <a:r>
              <a:rPr lang="es-ES_tradnl" sz="4500" i="1" dirty="0" smtClean="0">
                <a:ln w="7619">
                  <a:noFill/>
                </a:ln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venir destruirá la ciudad y el santuario;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su fin será con inundación, y hasta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fin de la guerra durarán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las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devastaciones.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9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3698" y="2045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7.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010" y="3468155"/>
            <a:ext cx="8346710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¿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Cuándo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fue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publicado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el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decreto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disponía</a:t>
            </a:r>
            <a:r>
              <a:rPr lang="is-IS" sz="4500" b="1" dirty="0" smtClean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lang="en-US" sz="45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97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9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3698" y="2045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7.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690" y="3386875"/>
            <a:ext cx="8346710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la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restauración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y </a:t>
            </a:r>
            <a:r>
              <a:rPr lang="en-US" sz="4500" b="1" dirty="0" err="1">
                <a:solidFill>
                  <a:srgbClr val="FFFFFF"/>
                </a:solidFill>
                <a:latin typeface="Arial"/>
                <a:cs typeface="Arial"/>
              </a:rPr>
              <a:t>edificación</a:t>
            </a:r>
            <a:r>
              <a:rPr lang="en-US" sz="4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45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Jerusalén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81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5920" y="1630309"/>
            <a:ext cx="8219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7200" b="1" dirty="0" err="1" smtClean="0">
                <a:solidFill>
                  <a:srgbClr val="EAAB12"/>
                </a:solidFill>
                <a:latin typeface="Arial"/>
                <a:cs typeface="Arial"/>
              </a:rPr>
              <a:t>Esdras</a:t>
            </a:r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  <a:r>
              <a:rPr lang="fi-FI" sz="7200" b="1" dirty="0">
                <a:solidFill>
                  <a:srgbClr val="EAAB12"/>
                </a:solidFill>
                <a:latin typeface="Arial"/>
                <a:cs typeface="Arial"/>
              </a:rPr>
              <a:t>7</a:t>
            </a:r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:11-16</a:t>
            </a:r>
            <a:endParaRPr lang="fi-FI" sz="7200" b="1" dirty="0">
              <a:solidFill>
                <a:srgbClr val="EAAB12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16" y="3082209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Esta es la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copia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 la carta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que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dio el rey </a:t>
            </a:r>
            <a:r>
              <a:rPr lang="es-ES_tradnl" sz="4500" i="1" dirty="0" err="1">
                <a:solidFill>
                  <a:schemeClr val="bg1"/>
                </a:solidFill>
                <a:latin typeface="Arial"/>
                <a:cs typeface="Arial"/>
              </a:rPr>
              <a:t>Artajerjes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al sacerdote Esdras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9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943" y="223892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[7:11]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escriba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versado en los mandamientos de Jehová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en sus estatutos a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Israel: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8423" y="1954449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 "/>
                <a:cs typeface="Arial "/>
              </a:rPr>
              <a:t>[7: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 "/>
                <a:cs typeface="Arial "/>
              </a:rPr>
              <a:t>12] </a:t>
            </a:r>
            <a:r>
              <a:rPr lang="es-ES_tradnl" sz="4500" i="1" dirty="0" err="1" smtClean="0">
                <a:solidFill>
                  <a:schemeClr val="bg1"/>
                </a:solidFill>
                <a:latin typeface="Arial "/>
                <a:cs typeface="Arial "/>
              </a:rPr>
              <a:t>Artajerjes</a:t>
            </a:r>
            <a:r>
              <a:rPr lang="es-ES_tradnl" sz="4500" i="1" dirty="0" smtClean="0">
                <a:solidFill>
                  <a:schemeClr val="bg1"/>
                </a:solidFill>
                <a:latin typeface="Arial "/>
                <a:cs typeface="Arial "/>
              </a:rPr>
              <a:t> </a:t>
            </a:r>
            <a:r>
              <a:rPr lang="es-ES_tradnl" sz="4500" i="1" dirty="0">
                <a:solidFill>
                  <a:schemeClr val="bg1"/>
                </a:solidFill>
                <a:latin typeface="Arial "/>
                <a:cs typeface="Arial "/>
              </a:rPr>
              <a:t>rey de reyes, a Esdras, sacerdote y escriba erudito en la ley del Dios del cielo: Paz.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 "/>
              <a:cs typeface="Arial "/>
            </a:endParaRP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 "/>
              <a:cs typeface="Arial 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2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623" y="1283889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[7: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13]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Por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mí es dada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orden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que todo aquel en mi reino,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pueblo de Israel y de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sus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sacerdotes y levitas,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que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quiera ir contigo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Jerusalén, vaya.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0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623" y="1253409"/>
            <a:ext cx="758964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[7: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14]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Porque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 parte del rey y de sus siete consejeros eres enviado a visitar a Judea y a Jerusalén, conforme a la ley de tu Dios que está en tu mano;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3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623" y="1314369"/>
            <a:ext cx="758964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[7: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15]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 llevar la plata y el oro que el rey y sus consejeros voluntariamente ofrecen al Dios de Israel, cuya morada está en Jerusalén,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943" y="1791889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[7:9]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cuyo vestido era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blanco como la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nieve, y el pelo de su cabeza como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lana limpia;</a:t>
            </a:r>
            <a:r>
              <a:rPr lang="is-IS" sz="4500" i="1" dirty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943" y="1771569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[7: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16]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toda la plata y el oro que halles en toda la provincia de Babilonia, con las ofrendas voluntarias del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pueblo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4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7943" y="1690289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[7: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16]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de los sacerdotes,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que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voluntariamente ofrecieren para la casa de su Dios, la cual está en Jerusalén.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3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9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3698" y="2045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330" y="3346235"/>
            <a:ext cx="8346710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¿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Qué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habría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de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ocurrir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cerca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del final de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setenta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semanas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64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2198" y="1173109"/>
            <a:ext cx="7172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Daniel 9:24</a:t>
            </a:r>
            <a:endParaRPr lang="fi-FI" sz="7200" b="1" dirty="0">
              <a:solidFill>
                <a:srgbClr val="EAAB12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241" y="2523409"/>
            <a:ext cx="78991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Setenta semanas están determinadas sobre tu pueblo y sobre tu santa ciudad, para terminar la prevaricación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8263" y="1334689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[9:24]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poner fin al pecado, y expiar la iniquidad, para traer la justicia perdurable,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sellar la visión y la profecía, y ungir al Santo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los santos.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8856" y="1295029"/>
            <a:ext cx="7457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Daniel 9:26-27</a:t>
            </a:r>
            <a:endParaRPr lang="fi-FI" sz="7200" b="1" dirty="0">
              <a:solidFill>
                <a:srgbClr val="EAAB12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" y="2594529"/>
            <a:ext cx="8036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 después de las sesenta y dos semanas se quitará la vida al Mesías, mas no por sí; y el pueblo de un príncipe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que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463" y="1527729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[9:26]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ha de venir destruirá la ciudad y el santuario; y su fin será con inundación, y hasta 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el fin de la guerra durarán 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las devastaciones.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281" y="1222929"/>
            <a:ext cx="796007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[9: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27]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por otra semana confirmará el pacto con muchos; a la mitad de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semana hará cesar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el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sacrificio y la ofrenda.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Después con la muchedumbre</a:t>
            </a:r>
          </a:p>
          <a:p>
            <a:pPr algn="ctr"/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03" y="1568369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[9:27]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de las abominaciones vendrá el desolador, hasta que venga la consumación, y lo que está determinado se derrame sobre el desolador.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7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9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3698" y="2045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9.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170" y="3376715"/>
            <a:ext cx="8346710" cy="1604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¿Hasta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qué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época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de la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historia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llegaría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esta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visión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50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8583" y="2177969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[7:9]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su trono llama de fuego, </a:t>
            </a:r>
          </a:p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y las ruedas del mismo, </a:t>
            </a:r>
          </a:p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fuego ardiente.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" y="1244229"/>
            <a:ext cx="8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Daniel 8:17, 26</a:t>
            </a:r>
            <a:endParaRPr lang="fi-FI" sz="7200" b="1" dirty="0">
              <a:solidFill>
                <a:srgbClr val="EAAB12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296" y="2604689"/>
            <a:ext cx="758964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Vino luego cerca de donde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estaba; y con su venida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me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asombré, y me postré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sobre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mi rostro. 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663" y="202556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[8:17</a:t>
            </a:r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Pero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él me dijo: Entiende, hijo de hombre, porque la visión es para el tiempo del fin.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0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623" y="1629329"/>
            <a:ext cx="75896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[8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:26]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visión de las tardes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mañanas que se ha referido es verdadera; y tú guarda la visión, porque es para muchos días.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9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02258" y="2045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10.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370" y="3031275"/>
            <a:ext cx="8346710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Justo antes de la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terminación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de los 2,300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días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proféticos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y del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comienzo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del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juicio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is-IS" sz="4500" b="1" dirty="0" smtClean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r>
              <a:rPr lang="en-US" sz="45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14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9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92098" y="2045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10.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530" y="3325915"/>
            <a:ext cx="8346710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¿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Qué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mensaje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mundial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dado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dios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comienza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a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predicar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pueblo?</a:t>
            </a:r>
          </a:p>
          <a:p>
            <a:pPr algn="ctr">
              <a:lnSpc>
                <a:spcPct val="110000"/>
              </a:lnSpc>
            </a:pPr>
            <a:endParaRPr lang="en-US" sz="45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15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4688" y="990229"/>
            <a:ext cx="7172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7200" b="1" dirty="0" err="1" smtClean="0">
                <a:solidFill>
                  <a:srgbClr val="EAAB12"/>
                </a:solidFill>
                <a:latin typeface="Arial"/>
                <a:cs typeface="Arial"/>
              </a:rPr>
              <a:t>Apocalipsis</a:t>
            </a:r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 14:</a:t>
            </a:r>
            <a:r>
              <a:rPr lang="fi-FI" sz="7200" b="1" dirty="0">
                <a:solidFill>
                  <a:srgbClr val="EAAB12"/>
                </a:solidFill>
                <a:latin typeface="Arial"/>
                <a:cs typeface="Arial"/>
              </a:rPr>
              <a:t>6</a:t>
            </a:r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, 7</a:t>
            </a:r>
            <a:endParaRPr lang="fi-FI" sz="7200" b="1" dirty="0">
              <a:solidFill>
                <a:srgbClr val="EAAB12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343" y="3478449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Vi volar por en medio del cielo a otro ángel, que tenía el evangelio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eterno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463" y="199508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[14:6</a:t>
            </a:r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para predicarlo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los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moradores de la tierra,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toda nación, tribu, lengua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pueblo,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143" y="209668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[14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:7]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diciendo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 gran voz: Temed a Dios, y dadle gloria, porque la hora de su juicio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ha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llegado; 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03" y="217796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[14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:7]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adorad a aquel que hizo el cielo y la tierra, el mar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las fuentes de las aguas.</a:t>
            </a: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9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1938" y="2045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11.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010" y="3336075"/>
            <a:ext cx="8346710" cy="312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¿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Qué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amonestación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nos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presenta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Dios a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través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del </a:t>
            </a:r>
            <a:r>
              <a:rPr lang="en-US" sz="4500" b="1" dirty="0" err="1" smtClean="0">
                <a:solidFill>
                  <a:srgbClr val="FFFFFF"/>
                </a:solidFill>
                <a:latin typeface="Arial"/>
                <a:cs typeface="Arial"/>
              </a:rPr>
              <a:t>apóstol</a:t>
            </a:r>
            <a:r>
              <a:rPr lang="en-US" sz="4500" b="1" dirty="0" smtClean="0">
                <a:solidFill>
                  <a:srgbClr val="FFFFFF"/>
                </a:solidFill>
                <a:latin typeface="Arial"/>
                <a:cs typeface="Arial"/>
              </a:rPr>
              <a:t> Pablo? </a:t>
            </a:r>
          </a:p>
          <a:p>
            <a:pPr algn="ctr">
              <a:lnSpc>
                <a:spcPct val="110000"/>
              </a:lnSpc>
            </a:pPr>
            <a:endParaRPr lang="en-US" sz="4500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2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463" y="201540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[7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:10]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Un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río de fuego procedía y salía de delante de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Él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; millares de millares le servían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" y="1518549"/>
            <a:ext cx="8757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i-FI" sz="7200" b="1" dirty="0" err="1" smtClean="0">
                <a:solidFill>
                  <a:srgbClr val="EAAB12"/>
                </a:solidFill>
                <a:latin typeface="Arial"/>
                <a:cs typeface="Arial"/>
              </a:rPr>
              <a:t>Hechos</a:t>
            </a:r>
            <a:r>
              <a:rPr lang="fi-FI" sz="7200" b="1" dirty="0" smtClean="0">
                <a:solidFill>
                  <a:srgbClr val="EAAB12"/>
                </a:solidFill>
                <a:latin typeface="Arial"/>
                <a:cs typeface="Arial"/>
              </a:rPr>
              <a:t> 17:30-31</a:t>
            </a:r>
            <a:endParaRPr lang="fi-FI" sz="7200" b="1" dirty="0">
              <a:solidFill>
                <a:srgbClr val="EAAB12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16" y="2919649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Pero Dios, habiendo pasado por alto los tiempos de esta ignorancia, ahora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manda</a:t>
            </a:r>
            <a:r>
              <a:rPr lang="is-IS" sz="4500" i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623" y="2350689"/>
            <a:ext cx="75896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17:30]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todos los hombres en todo lugar, que se arrepientan;</a:t>
            </a: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303" y="201540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[17: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31]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por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cuanto 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ha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establecido un día en el cual juzgará al mundo con justicia, por aquel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varón</a:t>
            </a:r>
            <a:endParaRPr lang="es-ES_tradnl" sz="45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4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463" y="226940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[17:</a:t>
            </a:r>
            <a:r>
              <a:rPr lang="es-ES_tradnl" sz="4500" i="1" dirty="0" smtClean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31]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quien designó, dando fe a todos con haberle levantado de los muertos.</a:t>
            </a:r>
          </a:p>
          <a:p>
            <a:pPr algn="ctr"/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 B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32" y="1702161"/>
            <a:ext cx="4738829" cy="35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7783" y="1974769"/>
            <a:ext cx="75896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500" i="1" dirty="0">
                <a:ln w="7619">
                  <a:noFill/>
                </a:ln>
                <a:solidFill>
                  <a:srgbClr val="EAAB12"/>
                </a:solidFill>
                <a:latin typeface="Arial"/>
                <a:cs typeface="Arial"/>
              </a:rPr>
              <a:t>[7:10]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millones de millones asistían delante de </a:t>
            </a:r>
            <a:r>
              <a:rPr lang="es-ES_tradnl" sz="4500" i="1" dirty="0" smtClean="0">
                <a:solidFill>
                  <a:schemeClr val="bg1"/>
                </a:solidFill>
                <a:latin typeface="Arial"/>
                <a:cs typeface="Arial"/>
              </a:rPr>
              <a:t>Él</a:t>
            </a:r>
            <a:r>
              <a:rPr lang="es-ES_tradnl" sz="4500" i="1" dirty="0">
                <a:solidFill>
                  <a:schemeClr val="bg1"/>
                </a:solidFill>
                <a:latin typeface="Arial"/>
                <a:cs typeface="Arial"/>
              </a:rPr>
              <a:t>; el Juez se sentó, y los libros fueron abiertos.</a:t>
            </a:r>
            <a:endParaRPr lang="es-ES_tradnl" sz="45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EE logo 2015 standard-white.png"/>
          <p:cNvPicPr>
            <a:picLocks noChangeAspect="1"/>
          </p:cNvPicPr>
          <p:nvPr/>
        </p:nvPicPr>
        <p:blipFill>
          <a:blip r:embed="rId4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767" y="5711687"/>
            <a:ext cx="1537999" cy="53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9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3698" y="2045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130" y="3285275"/>
            <a:ext cx="8346710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¿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Cuándo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se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realiza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rgbClr val="EAAB12"/>
                </a:solidFill>
                <a:latin typeface="Arial"/>
                <a:cs typeface="Arial"/>
              </a:rPr>
              <a:t>ese</a:t>
            </a:r>
            <a:r>
              <a:rPr lang="en-US" sz="4500" b="1" dirty="0" smtClean="0">
                <a:solidFill>
                  <a:srgbClr val="EAAB12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juicio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en el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cielo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y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qué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45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dice el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profeta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Daniel</a:t>
            </a:r>
            <a:r>
              <a:rPr lang="is-IS" sz="4500" b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n-US" sz="45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1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9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3698" y="204570"/>
            <a:ext cx="65379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8800" b="1" dirty="0" smtClean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lang="fi-FI" sz="8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170" y="3336075"/>
            <a:ext cx="8346710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que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le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ocurrirá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al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santuario</a:t>
            </a:r>
            <a:endParaRPr lang="en-US" sz="45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10000"/>
              </a:lnSpc>
            </a:pP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celestial al final de 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los</a:t>
            </a:r>
          </a:p>
          <a:p>
            <a:pPr algn="ctr">
              <a:lnSpc>
                <a:spcPct val="110000"/>
              </a:lnSpc>
            </a:pP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2.300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días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proféticos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? 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9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5204</TotalTime>
  <Words>1884</Words>
  <Application>Microsoft Macintosh PowerPoint</Application>
  <PresentationFormat>On-screen Show (4:3)</PresentationFormat>
  <Paragraphs>267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AlergiaNormal-Regular</vt:lpstr>
      <vt:lpstr>Arial</vt:lpstr>
      <vt:lpstr>Arial </vt:lpstr>
      <vt:lpstr>Calibri</vt:lpstr>
      <vt:lpstr>News Gothic MT</vt:lpstr>
      <vt:lpstr>Wingdings 2</vt:lpstr>
      <vt:lpstr>Breeze</vt:lpstr>
      <vt:lpstr>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IIW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Sarria</dc:creator>
  <cp:lastModifiedBy>Microsoft Office User</cp:lastModifiedBy>
  <cp:revision>458</cp:revision>
  <dcterms:created xsi:type="dcterms:W3CDTF">2017-04-11T21:25:51Z</dcterms:created>
  <dcterms:modified xsi:type="dcterms:W3CDTF">2017-09-20T18:22:35Z</dcterms:modified>
</cp:coreProperties>
</file>