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2" r:id="rId1"/>
  </p:sldMasterIdLst>
  <p:notesMasterIdLst>
    <p:notesMasterId r:id="rId33"/>
  </p:notesMasterIdLst>
  <p:sldIdLst>
    <p:sldId id="256" r:id="rId2"/>
    <p:sldId id="267" r:id="rId3"/>
    <p:sldId id="26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C4B"/>
    <a:srgbClr val="8E27A5"/>
    <a:srgbClr val="651C76"/>
    <a:srgbClr val="E66982"/>
    <a:srgbClr val="E73589"/>
    <a:srgbClr val="202022"/>
    <a:srgbClr val="F17B57"/>
    <a:srgbClr val="5B287E"/>
    <a:srgbClr val="137511"/>
    <a:srgbClr val="5F0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1" autoAdjust="0"/>
    <p:restoredTop sz="84403" autoAdjust="0"/>
  </p:normalViewPr>
  <p:slideViewPr>
    <p:cSldViewPr snapToGrid="0" snapToObjects="1">
      <p:cViewPr>
        <p:scale>
          <a:sx n="125" d="100"/>
          <a:sy n="125" d="100"/>
        </p:scale>
        <p:origin x="2312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2D68-B1AB-0E48-BD46-F975373AA0B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027A-D9F1-8949-A36F-FC98E368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0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dos mares en Palestina. 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Uno es fresco, y en sus aguas hay abundancia de peces. Los árboles extienden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 ramas sobre sus orillas y alargan sus sedientas raíces para beber sus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saludables aguas. A lo largo de sus riberas juegan los niños.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río Jordán forma este mar con las espumosas aguas que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descienden de las colinas. Los hombres construyen sus casas cerca de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él y los pájaros hacen sus nidos, y todo lo que tiene vida es más feliz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causa de ese mar.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río Jordán sigue luego fluyendo hacia el sur y vierte sus aguas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dentro de otro mar. En éste las aguas no salpican como resultado del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brinco de los peces; no se agitan las hojas; no cantan los pájaros; no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ríen los niños. Los viajeros escogen otra ruta, a menos que tengan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negocios urgentes. El aire se suspende pesadamente sobre sus aguas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ningún hombre, ni bestia, ni ave bebe de ellas.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¿A qué se debe tan notable diferencia entre el Mar de Galilea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el Mar Muerto? Seguramente no se puede culpar al río Jordán. Este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fluye y vierte sus aguas dentro de ambos mares, La diferencia está en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uno recibe para dar otra vez y el otro recibe para retener para sí todo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 que recibe. Por cada gota de agua que se vierte en el Mar de Galilea,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otra gota sale de él. El otro mar retiene y almacena celosamente todo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 que recibe. El mar que recibe para volver a dar vibra con vida y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verdura. El otro mar no da nada. Se llama Mar Muerto.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mundo también hay dos clases de personas. Unos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reciben las bendiciones de Dios y las vuelven a dar para bendecir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otros. Hay otros que solamente reciben. La plegaria de tales es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siempre: “Dame, Señor, dame, dame”. Como el Mar Muerto, han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muerto a las necesidades ajenas; viven sólo para sí. No conocen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bendición que reciben los que viven para bendecir y ayudar a otros.</a:t>
            </a: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CONCLUSIÓN</a:t>
            </a:r>
          </a:p>
          <a:p>
            <a:endParaRPr lang="es-ES_tradnl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Varios marineros que habían naufragado se hallaban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bogando sin rumbo, en un bote abierto, en algún lugar del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Atlántico, al sur del Ecuador. Se les habían agotado las provisiones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no tenían agua. Durante días habían sido azotados por un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ardiente sol tropical. La lengua se les había hinchado y tenían la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garganta reseca de sed. Después de padecer así varios días vieron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aparecer en el horizonte un gran trasatlántico, y tan pronto como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estuvo bastante cerca como para que los hombres del barquichuelo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pudiesen dar a conocer a gritos su necesidad, clamaron: “¡Dadnos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agua! ¡Estamos muriendo de sed!”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gran vapor todo era movimiento y preparativos para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rescatar a los náufragos. Pero ellos seguían clamando por agua,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alguien les gritó desde el gran vapor: “¡Sacadla vosotros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mismos, con vuestros cubos, allí donde estáis!” Para los hombres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se morían de sed, esto parecía una broma cruel. Otra vez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clamaron: “¡Dadnos agua! ¡Estamos muriendo de sed!” Y otra vez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vapor les dijeron: “¡Dejad bajar vuestros cubos allí donde estáis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sacad agua!” Por fin los hombres que se morían de sed acataron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orden y pudieron satisfacerse con agua dulce y fresca.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pequeña embarcación había sido arrastrada hacia la desembocadura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gran Amazonas, cuyas aguas dulces se abrían paso a través de las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aguas saladas del Atlántico. Estaban bogando sobre esas aguas dulces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mientras se morían de sed.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todas partes de nuestro mundo, hay hombres sedientos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salvación, sin saber que hay una fuente de agua dulce de vida y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cualquiera que bebiere de esta fuente para siempre no tendrá sed.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 cristianos, tenemos la sagrada responsabilidad de advertir a los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hombres y mujeres de nuestro tiempo que la salvación, Cristo Jesús,</a:t>
            </a:r>
          </a:p>
          <a:p>
            <a:r>
              <a:rPr lang="es-ES_tradnl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está a su alcance. Sólo tienen que extender la mano para alcanzarla.</a:t>
            </a: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eccion 23 - Embajadores de Cris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3378" y="1537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360" y="3126996"/>
            <a:ext cx="8392160" cy="251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¿Con </a:t>
            </a:r>
            <a:r>
              <a:rPr lang="en-US" sz="4800" b="1" dirty="0" err="1" smtClean="0">
                <a:solidFill>
                  <a:srgbClr val="D56C4B"/>
                </a:solidFill>
                <a:latin typeface="Arial"/>
                <a:cs typeface="Arial"/>
              </a:rPr>
              <a:t>cuánto</a:t>
            </a: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D56C4B"/>
                </a:solidFill>
                <a:latin typeface="Arial"/>
                <a:cs typeface="Arial"/>
              </a:rPr>
              <a:t>celo</a:t>
            </a: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siguieron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los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discípulos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orden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del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Señor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1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5200" y="1554545"/>
            <a:ext cx="747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rgbClr val="D56C4B"/>
                </a:solidFill>
                <a:latin typeface="Arial"/>
                <a:cs typeface="Arial"/>
              </a:rPr>
              <a:t>Marcos 16:20</a:t>
            </a:r>
            <a:endParaRPr lang="fi-FI" sz="7200" b="1" dirty="0">
              <a:solidFill>
                <a:srgbClr val="D56C4B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996" y="2927204"/>
            <a:ext cx="75896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600" i="1" dirty="0">
                <a:solidFill>
                  <a:schemeClr val="bg1"/>
                </a:solidFill>
                <a:latin typeface="Arial"/>
                <a:cs typeface="Arial"/>
              </a:rPr>
              <a:t>Y ellos, saliendo, predicaron en todas partes, ayudándoles el </a:t>
            </a:r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Señor</a:t>
            </a:r>
            <a:r>
              <a:rPr lang="is-IS" sz="46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6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9960" y="2276964"/>
            <a:ext cx="75896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i="1" dirty="0">
                <a:ln w="7619">
                  <a:noFill/>
                </a:ln>
                <a:solidFill>
                  <a:srgbClr val="D56C4B"/>
                </a:solidFill>
                <a:latin typeface="Arial"/>
                <a:cs typeface="Arial"/>
              </a:rPr>
              <a:t>[</a:t>
            </a:r>
            <a:r>
              <a:rPr lang="pt-BR" sz="4400" i="1" dirty="0" smtClean="0">
                <a:ln w="7619">
                  <a:noFill/>
                </a:ln>
                <a:solidFill>
                  <a:srgbClr val="D56C4B"/>
                </a:solidFill>
                <a:latin typeface="Arial"/>
                <a:cs typeface="Arial"/>
              </a:rPr>
              <a:t>16:20] </a:t>
            </a:r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confirmando la palabra con las señales </a:t>
            </a:r>
            <a:endParaRPr lang="es-ES_tradnl" sz="44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que </a:t>
            </a:r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la seguían. Amén.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1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3378" y="1537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" y="2994916"/>
            <a:ext cx="8392160" cy="333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Como </a:t>
            </a:r>
            <a:r>
              <a:rPr lang="en-US" sz="4800" b="1" dirty="0" err="1" smtClean="0">
                <a:solidFill>
                  <a:srgbClr val="D56C4B"/>
                </a:solidFill>
                <a:latin typeface="Arial"/>
                <a:cs typeface="Arial"/>
              </a:rPr>
              <a:t>testigos</a:t>
            </a: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 de Dios,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¿a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quién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debemos</a:t>
            </a:r>
            <a:endParaRPr lang="en-US" sz="48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confesar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delante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de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los hombres?</a:t>
            </a: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2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5840" y="1534225"/>
            <a:ext cx="747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rgbClr val="D56C4B"/>
                </a:solidFill>
                <a:latin typeface="Arial"/>
                <a:cs typeface="Arial"/>
              </a:rPr>
              <a:t>Lucas 12:8</a:t>
            </a:r>
            <a:endParaRPr lang="fi-FI" sz="7200" b="1" dirty="0">
              <a:solidFill>
                <a:srgbClr val="D56C4B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636" y="2906884"/>
            <a:ext cx="758964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600" i="1" dirty="0">
                <a:solidFill>
                  <a:schemeClr val="bg1"/>
                </a:solidFill>
                <a:latin typeface="Arial"/>
                <a:cs typeface="Arial"/>
              </a:rPr>
              <a:t>Os digo que todo aquel </a:t>
            </a:r>
            <a:endParaRPr lang="es-ES_tradnl" sz="46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que </a:t>
            </a:r>
            <a:r>
              <a:rPr lang="es-ES_tradnl" sz="4600" i="1" dirty="0">
                <a:solidFill>
                  <a:schemeClr val="bg1"/>
                </a:solidFill>
                <a:latin typeface="Arial"/>
                <a:cs typeface="Arial"/>
              </a:rPr>
              <a:t>me confesare delante </a:t>
            </a:r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600" i="1" dirty="0">
                <a:solidFill>
                  <a:schemeClr val="bg1"/>
                </a:solidFill>
                <a:latin typeface="Arial"/>
                <a:cs typeface="Arial"/>
              </a:rPr>
              <a:t> los hombres</a:t>
            </a:r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6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_tradnl" sz="46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6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640" y="2307444"/>
            <a:ext cx="75896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i="1" dirty="0">
                <a:ln w="7619">
                  <a:noFill/>
                </a:ln>
                <a:solidFill>
                  <a:srgbClr val="D56C4B"/>
                </a:solidFill>
                <a:latin typeface="Arial"/>
                <a:cs typeface="Arial"/>
              </a:rPr>
              <a:t>[</a:t>
            </a:r>
            <a:r>
              <a:rPr lang="pt-BR" sz="4400" i="1" dirty="0" smtClean="0">
                <a:ln w="7619">
                  <a:noFill/>
                </a:ln>
                <a:solidFill>
                  <a:srgbClr val="D56C4B"/>
                </a:solidFill>
                <a:latin typeface="Arial"/>
                <a:cs typeface="Arial"/>
              </a:rPr>
              <a:t>12:8] </a:t>
            </a:r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también </a:t>
            </a:r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el Hijo del Hombre le confesará delante de los ángeles de </a:t>
            </a:r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Dios.</a:t>
            </a:r>
            <a:endParaRPr lang="es-ES_tradnl" sz="4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4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3378" y="1537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5.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880" y="2984756"/>
            <a:ext cx="8392160" cy="333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¿</a:t>
            </a:r>
            <a:r>
              <a:rPr lang="en-US" sz="4800" b="1" dirty="0" err="1" smtClean="0">
                <a:solidFill>
                  <a:srgbClr val="D56C4B"/>
                </a:solidFill>
                <a:latin typeface="Arial"/>
                <a:cs typeface="Arial"/>
              </a:rPr>
              <a:t>Qué</a:t>
            </a: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D56C4B"/>
                </a:solidFill>
                <a:latin typeface="Arial"/>
                <a:cs typeface="Arial"/>
              </a:rPr>
              <a:t>declaración</a:t>
            </a: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 de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San Pablo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constituye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buen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consejo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cristiano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1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5680" y="1595185"/>
            <a:ext cx="747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D56C4B"/>
                </a:solidFill>
                <a:latin typeface="Arial"/>
                <a:cs typeface="Arial"/>
              </a:rPr>
              <a:t>Romanos</a:t>
            </a:r>
            <a:r>
              <a:rPr lang="fi-FI" sz="7200" b="1" dirty="0" smtClean="0">
                <a:solidFill>
                  <a:srgbClr val="D56C4B"/>
                </a:solidFill>
                <a:latin typeface="Arial"/>
                <a:cs typeface="Arial"/>
              </a:rPr>
              <a:t> 1:16</a:t>
            </a:r>
            <a:endParaRPr lang="fi-FI" sz="7200" b="1" dirty="0">
              <a:solidFill>
                <a:srgbClr val="D56C4B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476" y="2967844"/>
            <a:ext cx="75896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600" i="1" dirty="0">
                <a:solidFill>
                  <a:schemeClr val="bg1"/>
                </a:solidFill>
                <a:latin typeface="Arial"/>
                <a:cs typeface="Arial"/>
              </a:rPr>
              <a:t>Porque no me </a:t>
            </a:r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avergüenzo </a:t>
            </a:r>
            <a:r>
              <a:rPr lang="es-ES_tradnl" sz="4600" i="1" dirty="0">
                <a:solidFill>
                  <a:schemeClr val="bg1"/>
                </a:solidFill>
                <a:latin typeface="Arial"/>
                <a:cs typeface="Arial"/>
              </a:rPr>
              <a:t>del evangelio, porque es poder de </a:t>
            </a:r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Dios</a:t>
            </a:r>
            <a:r>
              <a:rPr lang="is-IS" sz="46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6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1240" y="1901044"/>
            <a:ext cx="7589649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i="1" dirty="0">
                <a:ln w="7619">
                  <a:noFill/>
                </a:ln>
                <a:solidFill>
                  <a:srgbClr val="D56C4B"/>
                </a:solidFill>
                <a:latin typeface="Arial"/>
                <a:cs typeface="Arial"/>
              </a:rPr>
              <a:t>[</a:t>
            </a:r>
            <a:r>
              <a:rPr lang="pt-BR" sz="4400" i="1" dirty="0" smtClean="0">
                <a:ln w="7619">
                  <a:noFill/>
                </a:ln>
                <a:solidFill>
                  <a:srgbClr val="D56C4B"/>
                </a:solidFill>
                <a:latin typeface="Arial"/>
                <a:cs typeface="Arial"/>
              </a:rPr>
              <a:t>1:16] </a:t>
            </a:r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para </a:t>
            </a:r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salvación </a:t>
            </a:r>
            <a:endParaRPr lang="es-ES_tradnl" sz="44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a todo aquel que cree; </a:t>
            </a:r>
          </a:p>
          <a:p>
            <a:pPr algn="ctr"/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al judío primeramente, </a:t>
            </a:r>
          </a:p>
          <a:p>
            <a:pPr algn="ctr"/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y también al griego.</a:t>
            </a:r>
          </a:p>
          <a:p>
            <a:pPr algn="ctr"/>
            <a:endParaRPr lang="es-ES_tradnl" sz="44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4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4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3378" y="1537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106676"/>
            <a:ext cx="8392160" cy="251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¿</a:t>
            </a:r>
            <a:r>
              <a:rPr lang="en-US" sz="4800" b="1" dirty="0" err="1" smtClean="0">
                <a:solidFill>
                  <a:srgbClr val="D56C4B"/>
                </a:solidFill>
                <a:latin typeface="Arial"/>
                <a:cs typeface="Arial"/>
              </a:rPr>
              <a:t>Qué</a:t>
            </a: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D56C4B"/>
                </a:solidFill>
                <a:latin typeface="Arial"/>
                <a:cs typeface="Arial"/>
              </a:rPr>
              <a:t>preparación</a:t>
            </a: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necesaria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pide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San Pedro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se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realice</a:t>
            </a:r>
            <a:r>
              <a:rPr lang="is-IS" sz="4800" b="1" dirty="0" smtClean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6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360" y="3106676"/>
            <a:ext cx="8392160" cy="333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¿</a:t>
            </a:r>
            <a:r>
              <a:rPr lang="en-US" sz="4800" b="1" dirty="0" err="1" smtClean="0">
                <a:solidFill>
                  <a:srgbClr val="D56C4B"/>
                </a:solidFill>
                <a:latin typeface="Arial"/>
                <a:cs typeface="Arial"/>
              </a:rPr>
              <a:t>Cuál</a:t>
            </a: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D56C4B"/>
                </a:solidFill>
                <a:latin typeface="Arial"/>
                <a:cs typeface="Arial"/>
              </a:rPr>
              <a:t>fue</a:t>
            </a: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 la </a:t>
            </a:r>
            <a:r>
              <a:rPr lang="en-US" sz="4800" b="1" dirty="0" err="1" smtClean="0">
                <a:solidFill>
                  <a:srgbClr val="D56C4B"/>
                </a:solidFill>
                <a:latin typeface="Arial"/>
                <a:cs typeface="Arial"/>
              </a:rPr>
              <a:t>última</a:t>
            </a: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 gran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err="1" smtClean="0">
                <a:solidFill>
                  <a:srgbClr val="F2F2F2"/>
                </a:solidFill>
                <a:latin typeface="Arial"/>
                <a:cs typeface="Arial"/>
              </a:rPr>
              <a:t>orden</a:t>
            </a:r>
            <a:r>
              <a:rPr lang="en-US" sz="4800" b="1" dirty="0" smtClean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800" b="1" dirty="0">
                <a:solidFill>
                  <a:srgbClr val="F2F2F2"/>
                </a:solidFill>
                <a:latin typeface="Arial"/>
                <a:cs typeface="Arial"/>
              </a:rPr>
              <a:t>dada </a:t>
            </a:r>
            <a:r>
              <a:rPr lang="en-US" sz="4800" b="1" dirty="0" err="1">
                <a:solidFill>
                  <a:srgbClr val="F2F2F2"/>
                </a:solidFill>
                <a:latin typeface="Arial"/>
                <a:cs typeface="Arial"/>
              </a:rPr>
              <a:t>por</a:t>
            </a:r>
            <a:r>
              <a:rPr lang="en-US" sz="4800" b="1" dirty="0">
                <a:solidFill>
                  <a:srgbClr val="F2F2F2"/>
                </a:solidFill>
                <a:latin typeface="Arial"/>
                <a:cs typeface="Arial"/>
              </a:rPr>
              <a:t> Cristo </a:t>
            </a:r>
            <a:endParaRPr lang="en-US" sz="4800" b="1" dirty="0" smtClean="0">
              <a:solidFill>
                <a:srgbClr val="F2F2F2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F2F2F2"/>
                </a:solidFill>
                <a:latin typeface="Arial"/>
                <a:cs typeface="Arial"/>
              </a:rPr>
              <a:t>a </a:t>
            </a:r>
            <a:r>
              <a:rPr lang="en-US" sz="4800" b="1" dirty="0" err="1" smtClean="0">
                <a:solidFill>
                  <a:srgbClr val="F2F2F2"/>
                </a:solidFill>
                <a:latin typeface="Arial"/>
                <a:cs typeface="Arial"/>
              </a:rPr>
              <a:t>sus</a:t>
            </a:r>
            <a:r>
              <a:rPr lang="en-US" sz="4800" b="1" dirty="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2F2F2"/>
                </a:solidFill>
                <a:latin typeface="Arial"/>
                <a:cs typeface="Arial"/>
              </a:rPr>
              <a:t>discípulos</a:t>
            </a:r>
            <a:r>
              <a:rPr lang="en-US" sz="4800" b="1" dirty="0">
                <a:solidFill>
                  <a:srgbClr val="F2F2F2"/>
                </a:solidFill>
                <a:latin typeface="Arial"/>
                <a:cs typeface="Arial"/>
              </a:rPr>
              <a:t>?</a:t>
            </a:r>
            <a:endParaRPr lang="en-US" sz="4500" b="1" dirty="0">
              <a:solidFill>
                <a:srgbClr val="F2F2F2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endParaRPr lang="en-US" sz="4800" b="1" dirty="0" smtClean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3538" y="1537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5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3378" y="1537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" y="3167636"/>
            <a:ext cx="8392160" cy="333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trabajar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en la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conversión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otras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personas?</a:t>
            </a:r>
            <a:endParaRPr lang="en-US" sz="45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endParaRPr lang="en-US" sz="4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16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6160" y="1595185"/>
            <a:ext cx="747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rgbClr val="D56C4B"/>
                </a:solidFill>
                <a:latin typeface="Arial"/>
                <a:cs typeface="Arial"/>
              </a:rPr>
              <a:t>1 Pedro 3:15</a:t>
            </a:r>
            <a:endParaRPr lang="fi-FI" sz="7200" b="1" dirty="0">
              <a:solidFill>
                <a:srgbClr val="D56C4B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956" y="2967844"/>
            <a:ext cx="75896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Sino </a:t>
            </a:r>
            <a:r>
              <a:rPr lang="es-ES_tradnl" sz="4600" i="1" dirty="0">
                <a:solidFill>
                  <a:schemeClr val="bg1"/>
                </a:solidFill>
                <a:latin typeface="Arial"/>
                <a:cs typeface="Arial"/>
              </a:rPr>
              <a:t>santificad a Dios </a:t>
            </a:r>
            <a:endParaRPr lang="es-ES_tradnl" sz="46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el </a:t>
            </a:r>
            <a:r>
              <a:rPr lang="es-ES_tradnl" sz="4600" i="1" dirty="0">
                <a:solidFill>
                  <a:schemeClr val="bg1"/>
                </a:solidFill>
                <a:latin typeface="Arial"/>
                <a:cs typeface="Arial"/>
              </a:rPr>
              <a:t>Señor en vuestros corazones</a:t>
            </a:r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6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157" y="1952944"/>
            <a:ext cx="758964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i="1" dirty="0" smtClean="0">
                <a:ln w="7619">
                  <a:noFill/>
                </a:ln>
                <a:solidFill>
                  <a:srgbClr val="D56C4B"/>
                </a:solidFill>
                <a:latin typeface="Arial"/>
                <a:cs typeface="Arial"/>
              </a:rPr>
              <a:t>[3:15] </a:t>
            </a:r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estad siempre preparados para presentar defensa con mansedumbre </a:t>
            </a:r>
            <a:endParaRPr lang="es-ES_tradnl" sz="44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y reverencia</a:t>
            </a:r>
            <a:r>
              <a:rPr lang="is-IS" sz="44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4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4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3277" y="2044384"/>
            <a:ext cx="75896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i="1" dirty="0">
                <a:ln w="7619">
                  <a:noFill/>
                </a:ln>
                <a:solidFill>
                  <a:srgbClr val="D56C4B"/>
                </a:solidFill>
                <a:latin typeface="Arial"/>
                <a:cs typeface="Arial"/>
              </a:rPr>
              <a:t>[3:15] </a:t>
            </a:r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ante </a:t>
            </a:r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todo el que </a:t>
            </a:r>
            <a:endParaRPr lang="es-ES_tradnl" sz="44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os </a:t>
            </a:r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demande razón de la esperanza que hay en </a:t>
            </a:r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vosotros.</a:t>
            </a:r>
          </a:p>
          <a:p>
            <a:pPr algn="ctr"/>
            <a:endParaRPr lang="es-ES_tradnl" sz="4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42898" y="1537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7.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880" y="3055876"/>
            <a:ext cx="8392160" cy="251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¿</a:t>
            </a:r>
            <a:r>
              <a:rPr lang="en-US" sz="4800" b="1" dirty="0" err="1" smtClean="0">
                <a:solidFill>
                  <a:srgbClr val="D56C4B"/>
                </a:solidFill>
                <a:latin typeface="Arial"/>
                <a:cs typeface="Arial"/>
              </a:rPr>
              <a:t>Cómo</a:t>
            </a: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 resume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Santiago 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lang="en-US" sz="4800" b="1" dirty="0" err="1">
                <a:solidFill>
                  <a:srgbClr val="FFFFFF"/>
                </a:solidFill>
                <a:latin typeface="Arial"/>
                <a:cs typeface="Arial"/>
              </a:rPr>
              <a:t>esencia</a:t>
            </a: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de la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verdadera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religión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1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5040" y="1564705"/>
            <a:ext cx="747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rgbClr val="D56C4B"/>
                </a:solidFill>
                <a:latin typeface="Arial"/>
                <a:cs typeface="Arial"/>
              </a:rPr>
              <a:t>Santiago 1:27</a:t>
            </a:r>
            <a:endParaRPr lang="fi-FI" sz="7200" b="1" dirty="0">
              <a:solidFill>
                <a:srgbClr val="D56C4B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836" y="2937364"/>
            <a:ext cx="75896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600" i="1" dirty="0">
                <a:solidFill>
                  <a:schemeClr val="bg1"/>
                </a:solidFill>
                <a:latin typeface="Arial"/>
                <a:cs typeface="Arial"/>
              </a:rPr>
              <a:t>La religión pura y sin mácula delante de Dios </a:t>
            </a:r>
            <a:endParaRPr lang="es-ES_tradnl" sz="46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el </a:t>
            </a:r>
            <a:r>
              <a:rPr lang="es-ES_tradnl" sz="4600" i="1" dirty="0">
                <a:solidFill>
                  <a:schemeClr val="bg1"/>
                </a:solidFill>
                <a:latin typeface="Arial"/>
                <a:cs typeface="Arial"/>
              </a:rPr>
              <a:t>Padre es esta</a:t>
            </a:r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is-IS" sz="46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6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157" y="1932624"/>
            <a:ext cx="75896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i="1" dirty="0" smtClean="0">
                <a:ln w="7619">
                  <a:noFill/>
                </a:ln>
                <a:solidFill>
                  <a:srgbClr val="D56C4B"/>
                </a:solidFill>
                <a:latin typeface="Arial"/>
                <a:cs typeface="Arial"/>
              </a:rPr>
              <a:t>[1:27] </a:t>
            </a:r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Visitar </a:t>
            </a:r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a los huérfanos y a las viudas en sus tribulaciones, y guardarse </a:t>
            </a:r>
            <a:endParaRPr lang="es-ES_tradnl" sz="44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sin </a:t>
            </a:r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mancha del mundo.</a:t>
            </a:r>
          </a:p>
          <a:p>
            <a:pPr algn="ctr"/>
            <a:endParaRPr lang="es-ES_tradnl" sz="44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42898" y="1537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8.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903476"/>
            <a:ext cx="9144000" cy="4024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¿</a:t>
            </a:r>
            <a:r>
              <a:rPr lang="en-US" sz="4800" b="1" dirty="0" err="1" smtClean="0">
                <a:solidFill>
                  <a:srgbClr val="D56C4B"/>
                </a:solidFill>
                <a:latin typeface="Arial"/>
                <a:cs typeface="Arial"/>
              </a:rPr>
              <a:t>Cuál</a:t>
            </a: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D56C4B"/>
                </a:solidFill>
                <a:latin typeface="Arial"/>
                <a:cs typeface="Arial"/>
              </a:rPr>
              <a:t>será</a:t>
            </a: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 la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recompensa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recibirán</a:t>
            </a:r>
            <a:r>
              <a:rPr lang="is-I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400" b="1" dirty="0" smtClean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lang="en-US" sz="4400" b="1" dirty="0" err="1" smtClean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/>
                <a:cs typeface="Arial"/>
              </a:rPr>
              <a:t>sean</a:t>
            </a:r>
            <a:endParaRPr lang="en-US" sz="44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400" b="1" dirty="0" err="1" smtClean="0">
                <a:solidFill>
                  <a:srgbClr val="FFFFFF"/>
                </a:solidFill>
                <a:latin typeface="Arial"/>
                <a:cs typeface="Arial"/>
              </a:rPr>
              <a:t>fieles</a:t>
            </a:r>
            <a:r>
              <a:rPr lang="en-US" sz="4400" b="1" dirty="0" smtClean="0">
                <a:solidFill>
                  <a:srgbClr val="FFFFFF"/>
                </a:solidFill>
                <a:latin typeface="Arial"/>
                <a:cs typeface="Arial"/>
              </a:rPr>
              <a:t> y </a:t>
            </a:r>
            <a:r>
              <a:rPr lang="en-US" sz="4400" b="1" dirty="0" err="1" smtClean="0">
                <a:solidFill>
                  <a:srgbClr val="FFFFFF"/>
                </a:solidFill>
                <a:latin typeface="Arial"/>
                <a:cs typeface="Arial"/>
              </a:rPr>
              <a:t>cumplan</a:t>
            </a:r>
            <a:r>
              <a:rPr lang="en-US" sz="44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79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42898" y="1537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8.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880" y="3116836"/>
            <a:ext cx="839216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su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deber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ayudar</a:t>
            </a:r>
            <a:endParaRPr lang="en-US" sz="48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necesitados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en-US" sz="45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endParaRPr lang="en-US" sz="4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56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5680" y="1605345"/>
            <a:ext cx="747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D56C4B"/>
                </a:solidFill>
                <a:latin typeface="Arial"/>
                <a:cs typeface="Arial"/>
              </a:rPr>
              <a:t>Mateo</a:t>
            </a:r>
            <a:r>
              <a:rPr lang="fi-FI" sz="7200" b="1" dirty="0" smtClean="0">
                <a:solidFill>
                  <a:srgbClr val="D56C4B"/>
                </a:solidFill>
                <a:latin typeface="Arial"/>
                <a:cs typeface="Arial"/>
              </a:rPr>
              <a:t> 25:34</a:t>
            </a:r>
            <a:endParaRPr lang="fi-FI" sz="7200" b="1" dirty="0">
              <a:solidFill>
                <a:srgbClr val="D56C4B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476" y="2978004"/>
            <a:ext cx="75896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600" i="1" dirty="0">
                <a:solidFill>
                  <a:schemeClr val="bg1"/>
                </a:solidFill>
                <a:latin typeface="Arial"/>
                <a:cs typeface="Arial"/>
              </a:rPr>
              <a:t>Entonces el Rey dirá a </a:t>
            </a:r>
            <a:endParaRPr lang="es-ES_tradnl" sz="46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los </a:t>
            </a:r>
            <a:r>
              <a:rPr lang="es-ES_tradnl" sz="4600" i="1" dirty="0">
                <a:solidFill>
                  <a:schemeClr val="bg1"/>
                </a:solidFill>
                <a:latin typeface="Arial"/>
                <a:cs typeface="Arial"/>
              </a:rPr>
              <a:t>de su derecha: Venid, benditos de mi Padre</a:t>
            </a:r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6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5360" y="1209105"/>
            <a:ext cx="747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D56C4B"/>
                </a:solidFill>
                <a:latin typeface="Arial"/>
                <a:cs typeface="Arial"/>
              </a:rPr>
              <a:t>Mateo</a:t>
            </a:r>
            <a:r>
              <a:rPr lang="fi-FI" sz="7200" b="1" dirty="0" smtClean="0">
                <a:solidFill>
                  <a:srgbClr val="D56C4B"/>
                </a:solidFill>
                <a:latin typeface="Arial"/>
                <a:cs typeface="Arial"/>
              </a:rPr>
              <a:t> 28:18-20</a:t>
            </a:r>
            <a:endParaRPr lang="fi-FI" sz="7200" b="1" dirty="0">
              <a:solidFill>
                <a:srgbClr val="D56C4B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156" y="2541124"/>
            <a:ext cx="758964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Y Jesús se acercó y les habló diciendo: Toda potestad me es dada en </a:t>
            </a:r>
          </a:p>
          <a:p>
            <a:pPr algn="ctr"/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el cielo y en la tierra.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397" y="2308544"/>
            <a:ext cx="78646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i="1" dirty="0" smtClean="0">
                <a:ln w="7619">
                  <a:noFill/>
                </a:ln>
                <a:solidFill>
                  <a:srgbClr val="D56C4B"/>
                </a:solidFill>
                <a:latin typeface="Arial"/>
                <a:cs typeface="Arial"/>
              </a:rPr>
              <a:t>[25:34] </a:t>
            </a:r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heredad </a:t>
            </a:r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el reino preparado para vosotros desde la fundación del mundo.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1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Back 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Picture 8" descr="Logo Bac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332" y="1702161"/>
              <a:ext cx="4738829" cy="3516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57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400" y="1229500"/>
            <a:ext cx="79952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i="1" dirty="0" smtClean="0">
                <a:ln w="7619">
                  <a:noFill/>
                </a:ln>
                <a:solidFill>
                  <a:srgbClr val="D56C4B"/>
                </a:solidFill>
                <a:latin typeface="Arial"/>
                <a:cs typeface="Arial"/>
              </a:rPr>
              <a:t>[28:19] </a:t>
            </a:r>
            <a:r>
              <a:rPr lang="es-ES_tradnl" sz="4600" i="1" dirty="0" smtClean="0">
                <a:solidFill>
                  <a:srgbClr val="FFFFFF"/>
                </a:solidFill>
                <a:latin typeface="Arial"/>
                <a:cs typeface="Arial"/>
              </a:rPr>
              <a:t>Por tanto, id</a:t>
            </a:r>
            <a:r>
              <a:rPr lang="es-ES_tradnl" sz="4600" i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endParaRPr lang="es-ES_tradnl" sz="4600" i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s-ES_tradnl" sz="4600" i="1" dirty="0" smtClean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lang="es-ES_tradnl" sz="4600" i="1" dirty="0">
                <a:solidFill>
                  <a:srgbClr val="FFFFFF"/>
                </a:solidFill>
                <a:latin typeface="Arial"/>
                <a:cs typeface="Arial"/>
              </a:rPr>
              <a:t>haced discípulos a todas </a:t>
            </a:r>
          </a:p>
          <a:p>
            <a:pPr algn="ctr"/>
            <a:r>
              <a:rPr lang="es-ES_tradnl" sz="4600" i="1" dirty="0">
                <a:solidFill>
                  <a:srgbClr val="FFFFFF"/>
                </a:solidFill>
                <a:latin typeface="Arial"/>
                <a:cs typeface="Arial"/>
              </a:rPr>
              <a:t>las naciones, bautizándolos en el nombre del Padre, </a:t>
            </a:r>
          </a:p>
          <a:p>
            <a:pPr algn="ctr"/>
            <a:r>
              <a:rPr lang="es-ES_tradnl" sz="4600" i="1" dirty="0">
                <a:solidFill>
                  <a:srgbClr val="FFFFFF"/>
                </a:solidFill>
                <a:latin typeface="Arial"/>
                <a:cs typeface="Arial"/>
              </a:rPr>
              <a:t>y del Hijo, y del Espíritu</a:t>
            </a:r>
          </a:p>
          <a:p>
            <a:pPr algn="ctr"/>
            <a:r>
              <a:rPr lang="es-ES_tradnl" sz="4600" i="1" dirty="0" smtClean="0">
                <a:solidFill>
                  <a:srgbClr val="FFFFFF"/>
                </a:solidFill>
                <a:latin typeface="Arial"/>
                <a:cs typeface="Arial"/>
              </a:rPr>
              <a:t>Santo</a:t>
            </a:r>
            <a:r>
              <a:rPr lang="es-ES_tradnl" sz="4600" i="1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lang="is-IS" sz="4600" i="1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lang="es-ES_tradnl" sz="4600" i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s-ES_tradnl" sz="4600" i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5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320" y="1108564"/>
            <a:ext cx="758964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i="1" dirty="0">
                <a:ln w="7619">
                  <a:noFill/>
                </a:ln>
                <a:solidFill>
                  <a:srgbClr val="D56C4B"/>
                </a:solidFill>
                <a:latin typeface="Arial"/>
                <a:cs typeface="Arial"/>
              </a:rPr>
              <a:t>[28</a:t>
            </a:r>
            <a:r>
              <a:rPr lang="pt-BR" sz="4400" i="1" dirty="0" smtClean="0">
                <a:ln w="7619">
                  <a:noFill/>
                </a:ln>
                <a:solidFill>
                  <a:srgbClr val="D56C4B"/>
                </a:solidFill>
                <a:latin typeface="Arial"/>
                <a:cs typeface="Arial"/>
              </a:rPr>
              <a:t>:20] </a:t>
            </a:r>
            <a:r>
              <a:rPr lang="es-ES_tradnl" sz="4600" i="1" dirty="0" smtClean="0">
                <a:solidFill>
                  <a:srgbClr val="FFFFFF"/>
                </a:solidFill>
                <a:latin typeface="Arial"/>
                <a:cs typeface="Arial"/>
              </a:rPr>
              <a:t>enseñándoles </a:t>
            </a:r>
            <a:r>
              <a:rPr lang="es-ES_tradnl" sz="4600" i="1" dirty="0">
                <a:solidFill>
                  <a:srgbClr val="FFFFFF"/>
                </a:solidFill>
                <a:latin typeface="Arial"/>
                <a:cs typeface="Arial"/>
              </a:rPr>
              <a:t>que guarden todas las cosas que os he mandado; y he aquí yo estoy con vosotros todos los días, hasta el fin del mundo. Amén.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3378" y="1537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520" y="3137156"/>
            <a:ext cx="8392160" cy="170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Antes de </a:t>
            </a:r>
            <a:r>
              <a:rPr lang="en-US" sz="4800" b="1" dirty="0" err="1" smtClean="0">
                <a:solidFill>
                  <a:srgbClr val="D56C4B"/>
                </a:solidFill>
                <a:latin typeface="Arial"/>
                <a:cs typeface="Arial"/>
              </a:rPr>
              <a:t>lanzarse</a:t>
            </a: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4800" b="1" dirty="0" smtClean="0">
                <a:solidFill>
                  <a:srgbClr val="D56C4B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/>
                <a:cs typeface="Arial"/>
              </a:rPr>
              <a:t>cumplir</a:t>
            </a: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/>
                <a:cs typeface="Arial"/>
              </a:rPr>
              <a:t>esta</a:t>
            </a: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/>
                <a:cs typeface="Arial"/>
              </a:rPr>
              <a:t>orden</a:t>
            </a: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800" b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0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3378" y="1537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360" y="3187956"/>
            <a:ext cx="8392160" cy="170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¿qué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debían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esperar</a:t>
            </a:r>
            <a:endParaRPr lang="en-US" sz="48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lang="en-US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discípulos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cs typeface="Arial"/>
              </a:rPr>
              <a:t> de Cristo?</a:t>
            </a: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4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5680" y="1493585"/>
            <a:ext cx="747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err="1" smtClean="0">
                <a:solidFill>
                  <a:srgbClr val="D56C4B"/>
                </a:solidFill>
                <a:latin typeface="Arial"/>
                <a:cs typeface="Arial"/>
              </a:rPr>
              <a:t>Hechos</a:t>
            </a:r>
            <a:r>
              <a:rPr lang="fi-FI" sz="7200" b="1" dirty="0" smtClean="0">
                <a:solidFill>
                  <a:srgbClr val="D56C4B"/>
                </a:solidFill>
                <a:latin typeface="Arial"/>
                <a:cs typeface="Arial"/>
              </a:rPr>
              <a:t> 1:8</a:t>
            </a:r>
            <a:endParaRPr lang="fi-FI" sz="7200" b="1" dirty="0">
              <a:solidFill>
                <a:srgbClr val="D56C4B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476" y="2866244"/>
            <a:ext cx="75896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6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Pero </a:t>
            </a:r>
            <a:r>
              <a:rPr lang="es-ES_tradnl" sz="4600" i="1" dirty="0">
                <a:solidFill>
                  <a:schemeClr val="bg1"/>
                </a:solidFill>
                <a:latin typeface="Arial"/>
                <a:cs typeface="Arial"/>
              </a:rPr>
              <a:t>recibiréis poder, cuando haya venido sobre vosotros el Espíritu Santo</a:t>
            </a:r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6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6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_tradnl" sz="46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320" y="2083924"/>
            <a:ext cx="75896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i="1" dirty="0" smtClean="0">
                <a:ln w="7619">
                  <a:noFill/>
                </a:ln>
                <a:solidFill>
                  <a:srgbClr val="D56C4B"/>
                </a:solidFill>
                <a:latin typeface="Arial"/>
                <a:cs typeface="Arial"/>
              </a:rPr>
              <a:t>[1:8] </a:t>
            </a:r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me seréis testigos en Jerusalén, en toda Judea, </a:t>
            </a:r>
            <a:endParaRPr lang="es-ES_tradnl" sz="44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en </a:t>
            </a:r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Samaria, y hasta lo último </a:t>
            </a:r>
            <a:endParaRPr lang="es-ES_tradnl" sz="44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4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400" i="1" dirty="0">
                <a:solidFill>
                  <a:schemeClr val="bg1"/>
                </a:solidFill>
                <a:latin typeface="Arial"/>
                <a:cs typeface="Arial"/>
              </a:rPr>
              <a:t>la tierra.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2316</TotalTime>
  <Words>1234</Words>
  <Application>Microsoft Macintosh PowerPoint</Application>
  <PresentationFormat>On-screen Show (4:3)</PresentationFormat>
  <Paragraphs>161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AlergiaNormal-Regular</vt:lpstr>
      <vt:lpstr>Arial</vt:lpstr>
      <vt:lpstr>Calibri</vt:lpstr>
      <vt:lpstr>News Gothic MT</vt:lpstr>
      <vt:lpstr>Wingdings 2</vt:lpstr>
      <vt:lpstr>Breeze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IIW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Sarria</dc:creator>
  <cp:lastModifiedBy>Microsoft Office User</cp:lastModifiedBy>
  <cp:revision>379</cp:revision>
  <dcterms:created xsi:type="dcterms:W3CDTF">2017-04-11T21:25:51Z</dcterms:created>
  <dcterms:modified xsi:type="dcterms:W3CDTF">2017-09-20T18:47:17Z</dcterms:modified>
</cp:coreProperties>
</file>