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37"/>
  </p:notesMasterIdLst>
  <p:sldIdLst>
    <p:sldId id="256" r:id="rId2"/>
    <p:sldId id="267" r:id="rId3"/>
    <p:sldId id="343" r:id="rId4"/>
    <p:sldId id="262" r:id="rId5"/>
    <p:sldId id="311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4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611"/>
    <a:srgbClr val="8E930D"/>
    <a:srgbClr val="090B13"/>
    <a:srgbClr val="EAAB12"/>
    <a:srgbClr val="202022"/>
    <a:srgbClr val="F17B57"/>
    <a:srgbClr val="D56C4B"/>
    <a:srgbClr val="5B287E"/>
    <a:srgbClr val="137511"/>
    <a:srgbClr val="5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5" autoAdjust="0"/>
    <p:restoredTop sz="58291" autoAdjust="0"/>
  </p:normalViewPr>
  <p:slideViewPr>
    <p:cSldViewPr snapToGrid="0" snapToObjects="1">
      <p:cViewPr>
        <p:scale>
          <a:sx n="116" d="100"/>
          <a:sy n="116" d="100"/>
        </p:scale>
        <p:origin x="201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fuéramos médicos y el mundo fuera nuestro paciente, nos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desesperaríamos por su vida. Si el enfermo tuviera corazón débil, eso sólo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sería suficiente para desesperarnos. Si al enfermo cardíaco se le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enseñara cómo cuidarse, podría llegar a disfrutar de una vida larga.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 si además del corazón débil, al enfermo repentinamente le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apareciere una desagradable erupción en todo el cuerpo, y a la vez se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encontrara postrado con tifoidea, la esperanza de su recuperación sería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casi nula. Y si encima de todos estos males, el enfermo sufriera de un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derrame cerebral, se podría decir con certeza: “Ha llegado su fin”.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 es la situación del mundo. La humanidad se halla aquejada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todos los males conocidos. Por todas partes se ve intranquilidad.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cáncer está carcomiendo la sociedad. El libertinaje y el vicio están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quebrantando las fuerzas físicas y morales del hombre. Las falsas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teorías políticas y religiosas nos han intoxicado la vida. El mismo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aire que respiramos parece estar lleno de odio e intolerancia. La raza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humana parece estar completamente agotada.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en nuestra familia hay un enfermo de gravedad,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todos los interesados empiezan a preguntar: “¿Hay esperanza?”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También en el caso de esta humanidad moribunda nos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preguntamos: “¿Hay alguna esperanza?”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única esperanza que existe es la intervención divina.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Precisamente por eso un número tan elevado de personas está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anhelando y esperando la Segunda Venida de Jesús. Ellos afirman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“La única solución permanente de los males del mundo está en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retorno de Cristo”.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CONCLUSIÓN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“De todos los nombres que se conocen en el mundo, el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nombre de Jesús es el más hermoso. Jesús quiere decir amor,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paciencia, bondad, dulzura, magnanimidad, sacrificio.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veces veo las letras de ese nombre y me parecen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están escritas con lágrimas, y otras, que brillan como fulgurantes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coronas. Hay ocasiones cuando esas letras parecen haber sido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tejidas con la paja donde él yació cuando niño, y otras veces se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asemejan a los tronos desde los cuales su pueblo reinará.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veces yo pronuncio ese nombre, JESÚS, y oigo venir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través de los siglos el suspiro agonizante del Getsemaní y el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gemido doloroso del Calvario. Otras veces pronuncio ese nombre,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JESÚS, y lo encuentro ondulante de alegrías y resonante de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hosannas. Surge de las cuerdas de cien mil arpas, y truena en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acordes de cien mil órganos. Repitámoslo frecuentemente y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pronunciémoslo bien, hasta que cada estrella parezca reflejar su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luz, y hasta que cada flor parezca exhalar su perfume. Hasta que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cielo y la tierra, la montaña y el mar, la noche y el día entonen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unísono la misma gloriosa antífona: Bendito sea el glorioso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nombre de Jesús”.-- T. D. </a:t>
            </a:r>
            <a:r>
              <a:rPr lang="es-ES_trad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Talmage</a:t>
            </a: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“Torre fuerte es el nombre de Jehová: a él correrá el justo, y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será levantado” (Proverbios 18:10). Satanás tiembla y huye delante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alma más débil que busca refugio en ese nombre poderoso. “Y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ningún otro hay salvación —dijo San Pedro—; porque no hay otro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nombre bajo el cielo, dado a los hombres, en que podamos ser salvos”</a:t>
            </a:r>
          </a:p>
          <a:p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(Hechos 4:12).</a:t>
            </a: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¿No quisieras experimentar la gran fuerza que hay en ese Santo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Nombre? A tu alcance están todo su poder y grandeza. Aprovéchalos</a:t>
            </a:r>
          </a:p>
          <a:p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hoy extendiendo tu mano con fe para recibirlos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eccion 4-Esperanza en la desesper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7164" y="1526633"/>
            <a:ext cx="72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Hebreos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9:28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45" y="2988693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Así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Cristo fue ofrecido una sola vez para llevar los pecados de muchos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597" y="2047107"/>
            <a:ext cx="80819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[9:28]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aparecerá por segunda vez, sin relación con el pecado, para salvar a los </a:t>
            </a: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le esperan.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530" y="3356395"/>
            <a:ext cx="834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Existe la creencia no fundada en la </a:t>
            </a:r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Biblia</a:t>
            </a:r>
            <a:r>
              <a:rPr lang="is-IS" sz="4800" b="1" dirty="0" smtClean="0">
                <a:solidFill>
                  <a:srgbClr val="FFFFFF"/>
                </a:solidFill>
                <a:latin typeface="Arial "/>
                <a:cs typeface="Arial "/>
              </a:rPr>
              <a:t>…</a:t>
            </a:r>
            <a:endParaRPr lang="es-ES_tradnl" sz="4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4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530" y="3356395"/>
            <a:ext cx="834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de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que la </a:t>
            </a:r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segunda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venida de Cristo será un evento </a:t>
            </a:r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secreto</a:t>
            </a:r>
            <a:r>
              <a:rPr lang="is-IS" sz="4800" b="1" dirty="0">
                <a:solidFill>
                  <a:srgbClr val="FFFFFF"/>
                </a:solidFill>
                <a:latin typeface="Arial "/>
                <a:cs typeface="Arial "/>
              </a:rPr>
              <a:t>.</a:t>
            </a:r>
            <a:endParaRPr lang="es-ES_tradnl" sz="4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6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530" y="3356395"/>
            <a:ext cx="834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Según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las Escrituras,</a:t>
            </a:r>
          </a:p>
          <a:p>
            <a:pPr algn="ctr"/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¿cuántos habitantes de la tierra verán su venida?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6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7164" y="1526633"/>
            <a:ext cx="72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1:7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45" y="2988693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He aquí que viene con las nubes, y todo ojo le verá,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que le traspasaron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45" y="2452207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[1:7]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todos los linajes de la tierra harán lamentación por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. Sí, amén.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34" y="3356395"/>
            <a:ext cx="834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¿Quiénes acompañarán a </a:t>
            </a:r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Jesucristo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, cuando venga otra vez?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6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7164" y="1855103"/>
            <a:ext cx="72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25:31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45" y="3317163"/>
            <a:ext cx="8081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Cuando el Hijo del Hombre venga en su gloria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45" y="2243190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[25:31]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todos los santos ángeles con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, entonces se sentará en su trono de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gloria.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530" y="3356395"/>
            <a:ext cx="834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chemeClr val="bg1"/>
                </a:solidFill>
                <a:latin typeface="Arial "/>
                <a:cs typeface="Arial "/>
              </a:rPr>
              <a:t>¿Qué promesa definida</a:t>
            </a:r>
            <a:r>
              <a:rPr lang="es-ES_tradnl" sz="4800" b="1" dirty="0">
                <a:solidFill>
                  <a:schemeClr val="bg2">
                    <a:lumMod val="75000"/>
                  </a:schemeClr>
                </a:solidFill>
                <a:latin typeface="Arial "/>
                <a:cs typeface="Arial "/>
              </a:rPr>
              <a:t> </a:t>
            </a:r>
            <a:endParaRPr lang="es-ES_tradnl" sz="4800" b="1" dirty="0" smtClean="0">
              <a:solidFill>
                <a:schemeClr val="bg2">
                  <a:lumMod val="75000"/>
                </a:schemeClr>
              </a:solidFill>
              <a:latin typeface="Arial "/>
              <a:cs typeface="Arial "/>
            </a:endParaRPr>
          </a:p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"/>
                <a:cs typeface="Arial "/>
              </a:rPr>
              <a:t>hizo </a:t>
            </a:r>
            <a:r>
              <a:rPr lang="es-ES_tradnl" sz="4800" b="1" dirty="0">
                <a:solidFill>
                  <a:schemeClr val="bg1"/>
                </a:solidFill>
                <a:latin typeface="Arial "/>
                <a:cs typeface="Arial "/>
              </a:rPr>
              <a:t>el Señor </a:t>
            </a:r>
            <a:r>
              <a:rPr lang="es-ES_tradnl" sz="4800" b="1" dirty="0" smtClean="0">
                <a:solidFill>
                  <a:schemeClr val="bg1"/>
                </a:solidFill>
                <a:latin typeface="Arial "/>
                <a:cs typeface="Arial "/>
              </a:rPr>
              <a:t>Jesucristo</a:t>
            </a:r>
            <a:r>
              <a:rPr lang="is-IS" sz="4800" b="1" dirty="0" smtClean="0">
                <a:solidFill>
                  <a:schemeClr val="bg1"/>
                </a:solidFill>
                <a:latin typeface="Arial "/>
                <a:cs typeface="Arial "/>
              </a:rPr>
              <a:t>…</a:t>
            </a:r>
            <a:endParaRPr lang="es-ES_tradnl" sz="4800" b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906" y="3356395"/>
            <a:ext cx="834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¿Cuál será la tarea de </a:t>
            </a:r>
            <a:endParaRPr lang="es-ES_tradnl" sz="48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los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ángeles que vienen </a:t>
            </a:r>
            <a:endParaRPr lang="es-ES_tradnl" sz="48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con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Jesús?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7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0956" y="1690868"/>
            <a:ext cx="72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24:30-31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337" y="3087234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Entonces aparecerá la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señal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del Hijo del Hombre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cielo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45" y="1587266"/>
            <a:ext cx="80819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24:30]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entonces lamentarán todas las tribus de la tierra,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verán al Hijo del Hombre viniendo sobre las nubes del cielo, con poder y gran gloria.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960" y="1565608"/>
            <a:ext cx="830097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[24: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31]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enviará sus ángeles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con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gran voz de trompeta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y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juntarán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sus escogidos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cuatro vientos,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desde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un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extremo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del cielo hasta el otro.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270" y="3137415"/>
            <a:ext cx="8346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En su desesperación, </a:t>
            </a:r>
            <a:endParaRPr lang="es-ES_tradnl" sz="48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¿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qué harán todos los </a:t>
            </a:r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desobedientes cuando </a:t>
            </a: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vean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venir a Jesús?</a:t>
            </a:r>
          </a:p>
          <a:p>
            <a:pPr algn="ctr"/>
            <a:endParaRPr lang="es-ES_tradnl" sz="4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8112" y="852582"/>
            <a:ext cx="7242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6:15-17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493" y="3262412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los reyes de la tierra,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grandes, los ricos,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capitanes, los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poderosos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337" y="1914733"/>
            <a:ext cx="8081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[6:15]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todo siervo y todo libre, se escondieron en las cuevas y entre las peñas de los montes;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45" y="1235911"/>
            <a:ext cx="8081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[6: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16]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decían a los montes y a las peñas: Caed sobre nosotros, y escondednos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rostro de aquel que está sentado sobre el trono,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la ira del Cordero;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45" y="2068019"/>
            <a:ext cx="8081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[6: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17]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el gran día de su ira ha llegado; ¿y quién podrá sostenerse en pie?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270" y="3290701"/>
            <a:ext cx="834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¿Qué dirán los </a:t>
            </a:r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obedientes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al </a:t>
            </a:r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presenciar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la venida </a:t>
            </a:r>
            <a:endParaRPr lang="es-ES_tradnl" sz="48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del Señor?</a:t>
            </a:r>
            <a:endParaRPr lang="es-ES_tradnl" sz="4800" b="1" dirty="0">
              <a:solidFill>
                <a:srgbClr val="FFFFFF"/>
              </a:solidFill>
              <a:latin typeface="Arial "/>
              <a:cs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530" y="3356395"/>
            <a:ext cx="834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Arial "/>
                <a:cs typeface="Arial "/>
              </a:rPr>
              <a:t>acerca de su segunda venida?</a:t>
            </a:r>
            <a:endParaRPr lang="en-US" sz="4500" b="1" dirty="0" smtClean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800" b="1" dirty="0">
              <a:solidFill>
                <a:schemeClr val="bg1"/>
              </a:solidFill>
              <a:latin typeface="Arial "/>
              <a:cs typeface="Arial 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2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8112" y="1332302"/>
            <a:ext cx="72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Isaías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25:9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493" y="2641334"/>
            <a:ext cx="8081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se dirá en aquel día: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aquí, éste es nuestro Dios, le hemos esperado, y nos salvará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389" y="1740542"/>
            <a:ext cx="8081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[25:9]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éste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 Jehová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quien hemos esperado,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nos gozaremos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nos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alegraremos en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su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salvación.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426" y="3323548"/>
            <a:ext cx="8346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¿A quiénes concederá Jesús la salvación </a:t>
            </a:r>
            <a:endParaRPr lang="es-ES_tradnl" sz="4800" b="1" dirty="0" smtClean="0">
              <a:solidFill>
                <a:srgbClr val="FFFFFF"/>
              </a:solidFill>
              <a:latin typeface="Arial "/>
              <a:cs typeface="Arial "/>
            </a:endParaRPr>
          </a:p>
          <a:p>
            <a:pPr algn="ctr"/>
            <a:r>
              <a:rPr lang="es-ES_tradnl" sz="4800" b="1" dirty="0" smtClean="0">
                <a:solidFill>
                  <a:srgbClr val="FFFFFF"/>
                </a:solidFill>
                <a:latin typeface="Arial "/>
                <a:cs typeface="Arial "/>
              </a:rPr>
              <a:t>cuando </a:t>
            </a:r>
            <a:r>
              <a:rPr lang="es-ES_tradnl" sz="4800" b="1" dirty="0">
                <a:solidFill>
                  <a:srgbClr val="FFFFFF"/>
                </a:solidFill>
                <a:latin typeface="Arial "/>
                <a:cs typeface="Arial "/>
              </a:rPr>
              <a:t>venga?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7164" y="1540333"/>
            <a:ext cx="724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Hebreos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9:28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45" y="2969804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Así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Cristo fue ofrecido una sola vez para llevar los pecados de muchos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;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48" y="2050103"/>
            <a:ext cx="8081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[9:28]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aparecerá por segunda vez, sin relación con el pecado, para salvar a los que le esperan.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 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10" y="1822558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783" y="1482837"/>
            <a:ext cx="6403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Juan 14:1-3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45" y="2944897"/>
            <a:ext cx="8081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No se turbe vuestro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corazón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; creéis en Dios,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creed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también en mí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051" y="1653315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[14:2] </a:t>
            </a:r>
            <a:r>
              <a:rPr lang="es-ES_tradnl" sz="4500" i="1" dirty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En la casa de mi Padre muchas moradas hay; si así no fuera, yo os lo hubiera dicho; voy, pues, a preparar lugar para vosotros.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363" y="1639550"/>
            <a:ext cx="780146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[14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:3] </a:t>
            </a:r>
            <a:r>
              <a:rPr lang="es-ES_tradnl" sz="4500" i="1" dirty="0" smtClean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si me fuere y os preparare lugar, vendré otra vez, y os tomaré a mí </a:t>
            </a:r>
            <a:r>
              <a:rPr lang="es-ES_tradnl" sz="4500" i="1" dirty="0" smtClean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mismo, para </a:t>
            </a:r>
            <a:r>
              <a:rPr lang="es-ES_tradnl" sz="4500" i="1" dirty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que donde yo estoy, vosotros también estéis.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530" y="3356395"/>
            <a:ext cx="834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chemeClr val="bg1"/>
                </a:solidFill>
                <a:latin typeface="Arial "/>
                <a:cs typeface="Arial "/>
              </a:rPr>
              <a:t>¿Cuál es el propósito de la segunda venida de Cristo?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3858" y="13345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5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783" y="1471888"/>
            <a:ext cx="6403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FFFFFF"/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rgbClr val="FFFFFF"/>
                </a:solidFill>
                <a:latin typeface="Arial"/>
                <a:cs typeface="Arial"/>
              </a:rPr>
              <a:t> 16:27</a:t>
            </a:r>
            <a:endParaRPr lang="fi-FI" sz="7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45" y="2933948"/>
            <a:ext cx="80819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Porque el Hijo del Hombre vendrá en la gloria de su Padre con sus ángeles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701" y="2408402"/>
            <a:ext cx="8081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[</a:t>
            </a:r>
            <a:r>
              <a:rPr lang="es-ES_tradnl" sz="4500" i="1" dirty="0" smtClean="0">
                <a:ln w="7619">
                  <a:noFill/>
                </a:ln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16:27]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entonces pagará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cada uno conforme 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sus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obras.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4058</TotalTime>
  <Words>1315</Words>
  <Application>Microsoft Macintosh PowerPoint</Application>
  <PresentationFormat>On-screen Show (4:3)</PresentationFormat>
  <Paragraphs>177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AlergiaNormal-Regular</vt:lpstr>
      <vt:lpstr>Arial</vt:lpstr>
      <vt:lpstr>Arial </vt:lpstr>
      <vt:lpstr>Calibri</vt:lpstr>
      <vt:lpstr>News Gothic MT</vt:lpstr>
      <vt:lpstr>Wingdings 2</vt:lpstr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Microsoft Office User</cp:lastModifiedBy>
  <cp:revision>490</cp:revision>
  <dcterms:created xsi:type="dcterms:W3CDTF">2017-04-11T21:25:51Z</dcterms:created>
  <dcterms:modified xsi:type="dcterms:W3CDTF">2017-09-20T18:56:33Z</dcterms:modified>
</cp:coreProperties>
</file>